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notesMasterIdLst>
    <p:notesMasterId r:id="rId45"/>
  </p:notes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3AF53-71FC-4F5A-A76B-2A0D7BDD316F}" type="datetimeFigureOut">
              <a:rPr lang="de-DE" smtClean="0"/>
              <a:t>24.06.2022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E56120-2669-43A6-A354-4C0A3FCD70B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457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="0" i="0" dirty="0">
              <a:solidFill>
                <a:srgbClr val="03002F"/>
              </a:solidFill>
              <a:effectLst/>
              <a:latin typeface="FKGrotesk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B55305-8E3E-4B9A-8F42-56E2BC4F9AE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https://arxiv.org/pdf/2006.13979.pdf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1103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https://arxiv.org/pdf/2006.13979.pdf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894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de-D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B55305-8E3E-4B9A-8F42-56E2BC4F9AE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https://arxiv.org/pdf/2006.13979.pdf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8585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According to the results on Google trends Speech to text domain is on more focus in last 12 months. 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https://arxiv.org/pdf/2006.13979.pdf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7412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https://arxiv.org/pdf/2006.13979.pdf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7571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https://arxiv.org/pdf/2006.13979.pdf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602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https://arxiv.org/pdf/2006.13979.pdf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968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https://arxiv.org/pdf/2006.13979.pdf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9955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https://www.italk2learn.com/evaluating-performance-of-automatic-speech-recognition-systems/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https://arxiv.org/pdf/2006.13979.pdf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2361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https://arxiv.org/pdf/2006.13979.pdf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9199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https://arxiv.org/pdf/2006.13979.pdf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78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https://arxiv.org/pdf/2006.13979.pdf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3725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385DF-228A-42D1-90D5-0775BAC32EF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https://arxiv.org/pdf/2006.13979.pdf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6058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385DF-228A-42D1-90D5-0775BAC32EF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https://arxiv.org/pdf/2006.13979.pdf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215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https://arxiv.org/pdf/2006.13979.pdf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9937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https://arxiv.org/pdf/2006.13979.pdf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7133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Our voice is also unique like our looks, fingerprints and it also identifies us. </a:t>
            </a:r>
          </a:p>
          <a:p>
            <a:endParaRPr lang="en-GB" dirty="0"/>
          </a:p>
          <a:p>
            <a:r>
              <a:rPr lang="de-DE" dirty="0"/>
              <a:t>https://paperswithcode.com/sota/automatic-speech-recognition-on-librispeech-2</a:t>
            </a:r>
          </a:p>
          <a:p>
            <a:r>
              <a:rPr lang="de-DE" dirty="0"/>
              <a:t>https://paperswithcode.com/sota/speech-recognition-on-librispeech-test-clean</a:t>
            </a:r>
          </a:p>
          <a:p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https://arxiv.org/pdf/2006.13979.pdf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148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https://arxiv.org/pdf/2006.13979.pdf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580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https://arxiv.org/pdf/2006.13979.pdf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876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https://arxiv.org/pdf/2006.13979.pdf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005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https://arxiv.org/pdf/2006.13979.pdf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09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https://arxiv.org/pdf/2006.13979.pdf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572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https://arxiv.org/pdf/2006.13979.pdf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141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https://arxiv.org/pdf/2006.13979.pdf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208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8" r:id="rId2"/>
    <p:sldLayoutId id="2147483709" r:id="rId3"/>
    <p:sldLayoutId id="2147483698" r:id="rId4"/>
    <p:sldLayoutId id="2147483717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www.statista.com/statistics/1133885/automated-transcription-usage-worldwide-by-industry-and-frequency/" TargetMode="External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hyperlink" Target="https://www.thinkwithgoogle.com/marketing-strategies/search/voice-search-mobile-use-statistics/" TargetMode="External"/><Relationship Id="rId4" Type="http://schemas.openxmlformats.org/officeDocument/2006/relationships/hyperlink" Target="https://techcrunch.com/2020/07/29/voice-tech-in-2020/?guccounter=1&amp;guce_referrer=aHR0cHM6Ly93d3cuZ29vZ2xlLmNvbS8&amp;guce_referrer_sig=AQAAADqNj7y0n_pxDXbkjxOphQEAHzKGgL6OANBT92pN-eiIcnwxIx8ZWkYH087NUlHCaiHAwfIOYF76fvyOF2wdhUFtDwwFXUzESMfJmy_EnebUgnBern_X-yiX4WLc2E1xCoX5PgfAsYjv4WXQVaVMEFuHRH44iujo0Tc0H2A9I5Ek" TargetMode="External"/><Relationship Id="rId9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i.facebook.com/blog/wav2vec-20-learning-the-structure-of-speech-from-raw-audio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2010.11430.pdf" TargetMode="External"/><Relationship Id="rId3" Type="http://schemas.openxmlformats.org/officeDocument/2006/relationships/hyperlink" Target="https://huggingface.co/facebook/wav2vec2-base-960h" TargetMode="External"/><Relationship Id="rId7" Type="http://schemas.openxmlformats.org/officeDocument/2006/relationships/hyperlink" Target="https://arxiv.org/abs/2010.11430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huggingface.co/facebook/wav2vec2-large-960h-lv60-self" TargetMode="External"/><Relationship Id="rId5" Type="http://schemas.openxmlformats.org/officeDocument/2006/relationships/hyperlink" Target="https://huggingface.co/facebook/wav2vec2-large-960h-lv60" TargetMode="External"/><Relationship Id="rId4" Type="http://schemas.openxmlformats.org/officeDocument/2006/relationships/hyperlink" Target="https://huggingface.co/facebook/wav2vec2-large-960h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64680660-7E23-4F0F-A679-BF913E94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!!Rectangle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2050" name="Picture 2" descr="5 Best Speech-to-Text APIs in 2021 | Nordic APIs |">
            <a:extLst>
              <a:ext uri="{FF2B5EF4-FFF2-40B4-BE49-F238E27FC236}">
                <a16:creationId xmlns:a16="http://schemas.microsoft.com/office/drawing/2014/main" id="{02E439FF-4972-471B-90AE-A7C7F0EFAC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870" y="17740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063" y="4812823"/>
            <a:ext cx="8800225" cy="673605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4800" b="1" i="0" kern="1200" cap="all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Automatic</a:t>
            </a:r>
            <a:r>
              <a:rPr lang="en-US" sz="4800" b="1" i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Speech Recognition</a:t>
            </a:r>
            <a:endParaRPr lang="en-US" sz="4800" b="1" i="0" kern="1200" cap="all" baseline="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24937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prstClr val="white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50212" y="1934585"/>
            <a:ext cx="278952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b="1" i="0" kern="1200" cap="all" spc="100" baseline="0">
                <a:solidFill>
                  <a:prstClr val="white"/>
                </a:solidFill>
                <a:latin typeface="+mn-lt"/>
                <a:ea typeface="+mn-ea"/>
                <a:cs typeface="+mn-cs"/>
              </a:rPr>
              <a:t>Automatic speech recognition</a:t>
            </a:r>
          </a:p>
        </p:txBody>
      </p:sp>
      <p:sp>
        <p:nvSpPr>
          <p:cNvPr id="141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43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45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51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53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D0197BD0-3967-4526-B073-BACDAEDBE0CD}"/>
              </a:ext>
            </a:extLst>
          </p:cNvPr>
          <p:cNvSpPr txBox="1">
            <a:spLocks/>
          </p:cNvSpPr>
          <p:nvPr/>
        </p:nvSpPr>
        <p:spPr>
          <a:xfrm>
            <a:off x="1845552" y="4839274"/>
            <a:ext cx="8800225" cy="67360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7200" dirty="0">
              <a:solidFill>
                <a:srgbClr val="FFFFFF"/>
              </a:solidFill>
            </a:endParaRPr>
          </a:p>
        </p:txBody>
      </p:sp>
      <p:pic>
        <p:nvPicPr>
          <p:cNvPr id="3078" name="Picture 6" descr="Homepage - AIT Austrian Institute Of Technology">
            <a:extLst>
              <a:ext uri="{FF2B5EF4-FFF2-40B4-BE49-F238E27FC236}">
                <a16:creationId xmlns:a16="http://schemas.microsoft.com/office/drawing/2014/main" id="{D070D534-5223-4E56-8DD4-EFFBFB460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736" y="722383"/>
            <a:ext cx="3104680" cy="9329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8017D-8005-4546-9D0E-71C6CCFB6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HISTORY OF ASR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EFEF25-305F-4041-AE7A-789277CA5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10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9C03A2-95FB-417E-8264-10EF59EA6E9B}"/>
              </a:ext>
            </a:extLst>
          </p:cNvPr>
          <p:cNvCxnSpPr/>
          <p:nvPr/>
        </p:nvCxnSpPr>
        <p:spPr>
          <a:xfrm>
            <a:off x="1261241" y="5812221"/>
            <a:ext cx="104367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BFECCB-1DEB-4801-A43C-00C05E63DE04}"/>
              </a:ext>
            </a:extLst>
          </p:cNvPr>
          <p:cNvCxnSpPr/>
          <p:nvPr/>
        </p:nvCxnSpPr>
        <p:spPr>
          <a:xfrm>
            <a:off x="1849821" y="5570483"/>
            <a:ext cx="0" cy="472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672DF05-9E6E-42B2-93C1-663EB3082189}"/>
              </a:ext>
            </a:extLst>
          </p:cNvPr>
          <p:cNvSpPr txBox="1"/>
          <p:nvPr/>
        </p:nvSpPr>
        <p:spPr>
          <a:xfrm>
            <a:off x="1501007" y="605396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1922</a:t>
            </a:r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993418-EE18-40EA-8A8D-E710F7F3D46D}"/>
              </a:ext>
            </a:extLst>
          </p:cNvPr>
          <p:cNvSpPr txBox="1"/>
          <p:nvPr/>
        </p:nvSpPr>
        <p:spPr>
          <a:xfrm>
            <a:off x="1282261" y="384439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 word</a:t>
            </a:r>
            <a:endParaRPr lang="de-DE" dirty="0"/>
          </a:p>
        </p:txBody>
      </p:sp>
      <p:pic>
        <p:nvPicPr>
          <p:cNvPr id="1028" name="Picture 4" descr="IBM Archives: IBM Shoebox">
            <a:extLst>
              <a:ext uri="{FF2B5EF4-FFF2-40B4-BE49-F238E27FC236}">
                <a16:creationId xmlns:a16="http://schemas.microsoft.com/office/drawing/2014/main" id="{F195D760-46DE-48F1-9A8A-02E2FD09B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036" y="4334592"/>
            <a:ext cx="1366344" cy="11533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796DF4F-D30A-4D03-94F4-7A5BC2EEA4B8}"/>
              </a:ext>
            </a:extLst>
          </p:cNvPr>
          <p:cNvCxnSpPr/>
          <p:nvPr/>
        </p:nvCxnSpPr>
        <p:spPr>
          <a:xfrm>
            <a:off x="3063766" y="5570482"/>
            <a:ext cx="0" cy="472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A9CC2C-218B-44C9-9133-9B7A8653E050}"/>
              </a:ext>
            </a:extLst>
          </p:cNvPr>
          <p:cNvSpPr txBox="1"/>
          <p:nvPr/>
        </p:nvSpPr>
        <p:spPr>
          <a:xfrm>
            <a:off x="2714952" y="604344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1962</a:t>
            </a:r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CFD038-1883-4FBB-98EF-8F01F0DB7122}"/>
              </a:ext>
            </a:extLst>
          </p:cNvPr>
          <p:cNvSpPr txBox="1"/>
          <p:nvPr/>
        </p:nvSpPr>
        <p:spPr>
          <a:xfrm>
            <a:off x="2575036" y="3628795"/>
            <a:ext cx="1506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16 words</a:t>
            </a:r>
          </a:p>
          <a:p>
            <a:r>
              <a:rPr lang="en-GB" dirty="0"/>
              <a:t>isolated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237BFE-86F5-4483-882E-99E1F8653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250" y="4285640"/>
            <a:ext cx="1424180" cy="11533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8C75D7-4B7A-4F42-9346-BB5B1403EE8D}"/>
              </a:ext>
            </a:extLst>
          </p:cNvPr>
          <p:cNvSpPr txBox="1"/>
          <p:nvPr/>
        </p:nvSpPr>
        <p:spPr>
          <a:xfrm>
            <a:off x="4125376" y="3382726"/>
            <a:ext cx="1441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1000 words</a:t>
            </a:r>
          </a:p>
          <a:p>
            <a:r>
              <a:rPr lang="en-GB" dirty="0"/>
              <a:t>Connected </a:t>
            </a:r>
          </a:p>
          <a:p>
            <a:r>
              <a:rPr lang="en-GB" dirty="0"/>
              <a:t>Speech </a:t>
            </a:r>
            <a:endParaRPr lang="de-DE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19EF358-60FB-427A-9BF7-418322612E8A}"/>
              </a:ext>
            </a:extLst>
          </p:cNvPr>
          <p:cNvCxnSpPr/>
          <p:nvPr/>
        </p:nvCxnSpPr>
        <p:spPr>
          <a:xfrm>
            <a:off x="4667411" y="5570481"/>
            <a:ext cx="0" cy="472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AE4C0F7-157A-4C42-8939-962378BAFC12}"/>
              </a:ext>
            </a:extLst>
          </p:cNvPr>
          <p:cNvSpPr txBox="1"/>
          <p:nvPr/>
        </p:nvSpPr>
        <p:spPr>
          <a:xfrm>
            <a:off x="4358176" y="605396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1976</a:t>
            </a:r>
            <a:endParaRPr lang="de-D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60BEF8-71F8-4149-945C-42BB23384B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6536" y="4334591"/>
            <a:ext cx="2222492" cy="1096409"/>
          </a:xfrm>
          <a:prstGeom prst="rect">
            <a:avLst/>
          </a:prstGeom>
        </p:spPr>
      </p:pic>
      <p:pic>
        <p:nvPicPr>
          <p:cNvPr id="21" name="Content Placeholder 5">
            <a:extLst>
              <a:ext uri="{FF2B5EF4-FFF2-40B4-BE49-F238E27FC236}">
                <a16:creationId xmlns:a16="http://schemas.microsoft.com/office/drawing/2014/main" id="{49D303A1-0E2D-46A2-ADC0-7A8E2C5F4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l="39674" t="13116" r="39538" b="46305"/>
          <a:stretch/>
        </p:blipFill>
        <p:spPr>
          <a:xfrm>
            <a:off x="1329609" y="4334591"/>
            <a:ext cx="1125557" cy="1235887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250D97-9A75-427B-9717-A7F75F7F84FB}"/>
              </a:ext>
            </a:extLst>
          </p:cNvPr>
          <p:cNvSpPr txBox="1"/>
          <p:nvPr/>
        </p:nvSpPr>
        <p:spPr>
          <a:xfrm>
            <a:off x="6182030" y="598701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1982</a:t>
            </a:r>
            <a:endParaRPr lang="de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17C7BE-6D71-4279-A859-77C4260FD1BF}"/>
              </a:ext>
            </a:extLst>
          </p:cNvPr>
          <p:cNvSpPr txBox="1"/>
          <p:nvPr/>
        </p:nvSpPr>
        <p:spPr>
          <a:xfrm>
            <a:off x="6030360" y="3411261"/>
            <a:ext cx="181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10K+ words</a:t>
            </a:r>
          </a:p>
          <a:p>
            <a:r>
              <a:rPr lang="en-GB" dirty="0"/>
              <a:t>LVCSR System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8E289C-9F48-4DF8-B672-C9DD35A8E5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5287" y="4419422"/>
            <a:ext cx="2714532" cy="983663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2B4E666-9A6C-4C3B-9652-7F5BC1994358}"/>
              </a:ext>
            </a:extLst>
          </p:cNvPr>
          <p:cNvCxnSpPr/>
          <p:nvPr/>
        </p:nvCxnSpPr>
        <p:spPr>
          <a:xfrm>
            <a:off x="6555782" y="5575738"/>
            <a:ext cx="0" cy="472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B9576CB-BA6F-4123-BEE8-404D2968E57F}"/>
              </a:ext>
            </a:extLst>
          </p:cNvPr>
          <p:cNvCxnSpPr/>
          <p:nvPr/>
        </p:nvCxnSpPr>
        <p:spPr>
          <a:xfrm>
            <a:off x="8799741" y="5514052"/>
            <a:ext cx="0" cy="472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CE4A995-C964-4D97-AB82-1281552E9358}"/>
              </a:ext>
            </a:extLst>
          </p:cNvPr>
          <p:cNvSpPr txBox="1"/>
          <p:nvPr/>
        </p:nvSpPr>
        <p:spPr>
          <a:xfrm>
            <a:off x="8422642" y="600165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2012</a:t>
            </a:r>
            <a:endParaRPr lang="de-DE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DCA5CA-AC80-477A-BC32-A59EEF7BA8DF}"/>
              </a:ext>
            </a:extLst>
          </p:cNvPr>
          <p:cNvSpPr txBox="1"/>
          <p:nvPr/>
        </p:nvSpPr>
        <p:spPr>
          <a:xfrm>
            <a:off x="1329609" y="6494348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Automatic Speech Recognition: A Review, </a:t>
            </a:r>
            <a:r>
              <a:rPr lang="en-US" sz="1100" b="0" i="0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  <a:t>December 2012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A2F16F-4790-4C21-A39E-45C8A27EAC1D}"/>
              </a:ext>
            </a:extLst>
          </p:cNvPr>
          <p:cNvCxnSpPr/>
          <p:nvPr/>
        </p:nvCxnSpPr>
        <p:spPr>
          <a:xfrm>
            <a:off x="2455166" y="5575738"/>
            <a:ext cx="0" cy="472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02E1328-C7DC-4AAD-8A74-AFB063122F1C}"/>
              </a:ext>
            </a:extLst>
          </p:cNvPr>
          <p:cNvCxnSpPr/>
          <p:nvPr/>
        </p:nvCxnSpPr>
        <p:spPr>
          <a:xfrm>
            <a:off x="3784725" y="5591504"/>
            <a:ext cx="0" cy="472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6BEDE1D-28EF-4A5E-B060-E806F9AED91C}"/>
              </a:ext>
            </a:extLst>
          </p:cNvPr>
          <p:cNvCxnSpPr/>
          <p:nvPr/>
        </p:nvCxnSpPr>
        <p:spPr>
          <a:xfrm>
            <a:off x="5485430" y="5591504"/>
            <a:ext cx="0" cy="472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5E77CDB-8737-4031-BEA3-DB743ABFA71E}"/>
              </a:ext>
            </a:extLst>
          </p:cNvPr>
          <p:cNvCxnSpPr/>
          <p:nvPr/>
        </p:nvCxnSpPr>
        <p:spPr>
          <a:xfrm>
            <a:off x="7515897" y="5580995"/>
            <a:ext cx="0" cy="472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5BBC229-7E33-46EB-B006-A7AA74FAF060}"/>
              </a:ext>
            </a:extLst>
          </p:cNvPr>
          <p:cNvCxnSpPr/>
          <p:nvPr/>
        </p:nvCxnSpPr>
        <p:spPr>
          <a:xfrm>
            <a:off x="9967435" y="5580994"/>
            <a:ext cx="0" cy="472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9AB85D3-45C3-41B9-90DD-E5246211171F}"/>
              </a:ext>
            </a:extLst>
          </p:cNvPr>
          <p:cNvSpPr txBox="1"/>
          <p:nvPr/>
        </p:nvSpPr>
        <p:spPr>
          <a:xfrm>
            <a:off x="9607633" y="6008777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2017 . . . </a:t>
            </a:r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D6F6A7-6CF2-44FC-9408-48235C9D0A51}"/>
              </a:ext>
            </a:extLst>
          </p:cNvPr>
          <p:cNvSpPr txBox="1"/>
          <p:nvPr/>
        </p:nvSpPr>
        <p:spPr>
          <a:xfrm>
            <a:off x="9343298" y="3313455"/>
            <a:ext cx="2659702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    Fully connected (DNNs)</a:t>
            </a:r>
          </a:p>
          <a:p>
            <a:r>
              <a:rPr lang="en-GB" sz="1100" dirty="0"/>
              <a:t>    Convolutional Networks (CNNs)</a:t>
            </a:r>
          </a:p>
          <a:p>
            <a:r>
              <a:rPr lang="en-GB" sz="1100" dirty="0"/>
              <a:t>    Recurrent Neural Networks (RNNs)</a:t>
            </a:r>
          </a:p>
          <a:p>
            <a:pPr lvl="1"/>
            <a:r>
              <a:rPr lang="de-DE" sz="1100" dirty="0"/>
              <a:t> LSTMs</a:t>
            </a:r>
          </a:p>
          <a:p>
            <a:pPr lvl="1"/>
            <a:r>
              <a:rPr lang="de-DE" sz="1100" dirty="0"/>
              <a:t> GRUs</a:t>
            </a:r>
          </a:p>
        </p:txBody>
      </p:sp>
    </p:spTree>
    <p:extLst>
      <p:ext uri="{BB962C8B-B14F-4D97-AF65-F5344CB8AC3E}">
        <p14:creationId xmlns:p14="http://schemas.microsoft.com/office/powerpoint/2010/main" val="3098814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6">
            <a:extLst>
              <a:ext uri="{FF2B5EF4-FFF2-40B4-BE49-F238E27FC236}">
                <a16:creationId xmlns:a16="http://schemas.microsoft.com/office/drawing/2014/main" id="{6E37B132-9C54-4236-8910-3340177AD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!!Rectangle">
            <a:extLst>
              <a:ext uri="{FF2B5EF4-FFF2-40B4-BE49-F238E27FC236}">
                <a16:creationId xmlns:a16="http://schemas.microsoft.com/office/drawing/2014/main" id="{D472C551-D440-40DF-9260-BDB9AC409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2" y="806469"/>
            <a:ext cx="9715168" cy="94913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6600" b="1" i="0" kern="1200" cap="all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Industry report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53437" y="623907"/>
            <a:ext cx="373856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Automatic speech recognition</a:t>
            </a:r>
          </a:p>
        </p:txBody>
      </p:sp>
      <p:sp>
        <p:nvSpPr>
          <p:cNvPr id="16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340" y="122578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5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4855" y="1685867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7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87962" y="2175690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1988" y="6133917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26/5/2022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60417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277D991-3492-4468-A21E-5D53CE7C6709}"/>
              </a:ext>
            </a:extLst>
          </p:cNvPr>
          <p:cNvSpPr/>
          <p:nvPr/>
        </p:nvSpPr>
        <p:spPr>
          <a:xfrm>
            <a:off x="189850" y="2175690"/>
            <a:ext cx="2982661" cy="2830950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STATISTA</a:t>
            </a:r>
            <a:r>
              <a:rPr lang="en-US" sz="1200" dirty="0"/>
              <a:t> </a:t>
            </a:r>
          </a:p>
          <a:p>
            <a:pPr algn="ctr"/>
            <a:r>
              <a:rPr lang="en-US" sz="1200" dirty="0"/>
              <a:t>FOUND THAT APPROXIMATELY 64% OF SURVEYED EXPERTS WITHIN THE INDUSTRIES OF E-LEARNING AND MARKET RESEARCH USED SPEECHTO-TEXT AUTOMATED TRANSCRIPTION IN 2020</a:t>
            </a:r>
            <a:endParaRPr lang="de-DE" sz="120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EC41368-FBE1-4312-BBC4-E7BE37C2379F}"/>
              </a:ext>
            </a:extLst>
          </p:cNvPr>
          <p:cNvSpPr/>
          <p:nvPr/>
        </p:nvSpPr>
        <p:spPr>
          <a:xfrm>
            <a:off x="3226413" y="2155318"/>
            <a:ext cx="2921873" cy="2830950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TECHCRUNCH 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sz="1200" dirty="0"/>
              <a:t>REPORTS THAT THE NUMBER OF DEVICES WITH VOICE ASSISTANTS INSTALLED IN 2020 WAS OVER TWO</a:t>
            </a:r>
          </a:p>
          <a:p>
            <a:pPr algn="ctr"/>
            <a:r>
              <a:rPr lang="en-US" sz="1200" b="1" dirty="0"/>
              <a:t>BILLION</a:t>
            </a:r>
            <a:endParaRPr lang="de-DE" sz="1200" b="1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698BE79-ACD6-4641-984E-04D6E17F073C}"/>
              </a:ext>
            </a:extLst>
          </p:cNvPr>
          <p:cNvSpPr/>
          <p:nvPr/>
        </p:nvSpPr>
        <p:spPr>
          <a:xfrm>
            <a:off x="9255003" y="2175690"/>
            <a:ext cx="2921873" cy="2830950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b="0" i="0" dirty="0">
              <a:solidFill>
                <a:schemeClr val="bg1"/>
              </a:solidFill>
              <a:effectLst/>
              <a:latin typeface="FKGrotesk"/>
            </a:endParaRPr>
          </a:p>
          <a:p>
            <a:pPr algn="ctr"/>
            <a:r>
              <a:rPr lang="en-US" b="0" i="0" u="sng" dirty="0">
                <a:solidFill>
                  <a:schemeClr val="bg1"/>
                </a:solidFill>
                <a:effectLst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</a:t>
            </a:r>
            <a:endParaRPr lang="en-US" b="0" i="0" u="sng" dirty="0">
              <a:solidFill>
                <a:schemeClr val="bg1"/>
              </a:solidFill>
              <a:effectLst/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27% </a:t>
            </a:r>
            <a:r>
              <a:rPr lang="en-US" sz="1200" b="0" i="0" dirty="0">
                <a:solidFill>
                  <a:schemeClr val="bg1"/>
                </a:solidFill>
                <a:effectLst/>
              </a:rPr>
              <a:t>of the global online population is using voice search on mobile.</a:t>
            </a:r>
            <a:endParaRPr lang="en-GB" sz="1200" spc="-5" dirty="0">
              <a:solidFill>
                <a:schemeClr val="bg1"/>
              </a:solidFill>
              <a:effectLst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algn="ctr"/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3767F9B-D728-43DB-9023-631A573C6109}"/>
              </a:ext>
            </a:extLst>
          </p:cNvPr>
          <p:cNvSpPr/>
          <p:nvPr/>
        </p:nvSpPr>
        <p:spPr>
          <a:xfrm>
            <a:off x="6240708" y="2142809"/>
            <a:ext cx="2921873" cy="2830950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/>
              <a:t>Facebook </a:t>
            </a:r>
          </a:p>
          <a:p>
            <a:pPr algn="ctr"/>
            <a:r>
              <a:rPr lang="en-US" sz="1200" dirty="0"/>
              <a:t>claims that people now watch over 100 million hours of video on Facebook each day. the captioned video ads increase video view time by an average of 12%</a:t>
            </a:r>
            <a:endParaRPr lang="de-DE" sz="1200" dirty="0"/>
          </a:p>
        </p:txBody>
      </p:sp>
      <p:pic>
        <p:nvPicPr>
          <p:cNvPr id="2051" name="Graphic 2050" descr="Voice with solid fill">
            <a:extLst>
              <a:ext uri="{FF2B5EF4-FFF2-40B4-BE49-F238E27FC236}">
                <a16:creationId xmlns:a16="http://schemas.microsoft.com/office/drawing/2014/main" id="{6AE0012D-48C6-4960-809F-20DEA793DB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91844" y="5486401"/>
            <a:ext cx="1782223" cy="914400"/>
          </a:xfrm>
          <a:prstGeom prst="rect">
            <a:avLst/>
          </a:prstGeom>
        </p:spPr>
      </p:pic>
      <p:pic>
        <p:nvPicPr>
          <p:cNvPr id="2053" name="Graphic 2052" descr="Speech outline">
            <a:extLst>
              <a:ext uri="{FF2B5EF4-FFF2-40B4-BE49-F238E27FC236}">
                <a16:creationId xmlns:a16="http://schemas.microsoft.com/office/drawing/2014/main" id="{7E6BBAB8-6BD4-4E02-87BB-F136EA59C7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38142" y="548640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A86D9-F78A-41B4-B567-7EEDDA0D2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C7379-6795-45BB-B546-68BA4130C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6D139B-0767-4FCD-9275-4BC052DEEE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46" r="2076" b="17548"/>
          <a:stretch/>
        </p:blipFill>
        <p:spPr>
          <a:xfrm>
            <a:off x="1134301" y="201168"/>
            <a:ext cx="10562896" cy="35721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FBB4D2-793E-450F-B32D-CF5FCE3CB6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21" t="29414" r="9741" b="29919"/>
          <a:stretch/>
        </p:blipFill>
        <p:spPr>
          <a:xfrm>
            <a:off x="1134301" y="3932809"/>
            <a:ext cx="10562897" cy="280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08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7120F-47FA-4299-9CBC-35F3E993F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3476"/>
            <a:ext cx="11112062" cy="5693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Speech Representation:</a:t>
            </a:r>
          </a:p>
          <a:p>
            <a:pPr marL="0" indent="0">
              <a:buNone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Sound is produced by </a:t>
            </a: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changing air pressure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produced through the </a:t>
            </a: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excitation from vocal cords</a:t>
            </a:r>
          </a:p>
          <a:p>
            <a:pPr marL="0" indent="0">
              <a:buNone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 sound is modulated by moving/shaping of mouth (tongue, teeth, lips) </a:t>
            </a:r>
          </a:p>
          <a:p>
            <a:pPr marL="0" indent="0">
              <a:buNone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Sound Frequency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Human Hearing Frequency Range: 20HZ to 20KHZ (approx.)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Human Speech: 85 HZ to 8KHZ (approx.)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For ASR Speech processing is mostly done around 16 KHZ 16bits/sample</a:t>
            </a:r>
          </a:p>
          <a:p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AC50E-DE78-4B9E-81CC-8FF6B8F55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642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AFE3E-11E6-4193-804A-7FB38B9D8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Challenges for Speech recognition Systems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61E56-C9D4-4C24-B0D9-FE39B5F96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Handling noisy real-life settings with multiple speakers (e.g. meetings, parties)</a:t>
            </a:r>
          </a:p>
          <a:p>
            <a:r>
              <a:rPr lang="en-GB" dirty="0"/>
              <a:t>High Quality embedded ASR System to run locally on mobile phones</a:t>
            </a:r>
          </a:p>
          <a:p>
            <a:r>
              <a:rPr lang="en-GB" dirty="0"/>
              <a:t>Reduce duplicate efforts across multiple dialects/languages</a:t>
            </a:r>
          </a:p>
          <a:p>
            <a:r>
              <a:rPr lang="en-GB" dirty="0"/>
              <a:t>Should be robust to variation in age, accent</a:t>
            </a:r>
          </a:p>
          <a:p>
            <a:r>
              <a:rPr lang="en-GB" dirty="0"/>
              <a:t>Should be able to handle coding switching and code mixing which is common in multilingual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08D61-8804-41D3-B35C-9B9EAB0C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404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DB60D-0A4B-4A1C-9286-4542337E1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Code Switching and Code Mixing </a:t>
            </a:r>
            <a:endParaRPr lang="de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4A1BC6-5BA9-4DF2-82EF-297CFCFA1F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1154" t="4904" r="2149" b="22746"/>
          <a:stretch/>
        </p:blipFill>
        <p:spPr>
          <a:xfrm>
            <a:off x="2217682" y="1471558"/>
            <a:ext cx="7609490" cy="524991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36ABA-D37F-48DA-A1C9-8AD5676B0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2785AE-C3BB-45F0-8BAC-670D2BC677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90" t="19617" r="5431" b="64291"/>
          <a:stretch/>
        </p:blipFill>
        <p:spPr>
          <a:xfrm>
            <a:off x="2217682" y="3218109"/>
            <a:ext cx="5349766" cy="110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77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F1336-F900-4A62-A1D1-60211426A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Accents in Speech Recognition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4D3D9-9EA3-4126-AADF-E9AAAA4CA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Accents in Speech Recognition are serious challenges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1E30A-B7F7-437E-8F91-EB69B99AC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16</a:t>
            </a:fld>
            <a:endParaRPr lang="en-US" dirty="0"/>
          </a:p>
        </p:txBody>
      </p:sp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728D5D0-874D-414D-8057-9446369019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08637" y="2535468"/>
            <a:ext cx="487363" cy="4873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3569D0-4EE1-4311-9BA7-571A7D21EF9D}"/>
              </a:ext>
            </a:extLst>
          </p:cNvPr>
          <p:cNvSpPr txBox="1"/>
          <p:nvPr/>
        </p:nvSpPr>
        <p:spPr>
          <a:xfrm>
            <a:off x="1934970" y="3711654"/>
            <a:ext cx="9584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 year before his retirement he was appointed Chaplain of the Swedish Royal Household.</a:t>
            </a:r>
            <a:endParaRPr lang="de-DE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E5019F-30BC-40BE-A62B-C2B60798FC3E}"/>
              </a:ext>
            </a:extLst>
          </p:cNvPr>
          <p:cNvSpPr txBox="1"/>
          <p:nvPr/>
        </p:nvSpPr>
        <p:spPr>
          <a:xfrm>
            <a:off x="1082656" y="375782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REF:</a:t>
            </a:r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7E5C58-D1D7-463F-9F42-80924F00821A}"/>
              </a:ext>
            </a:extLst>
          </p:cNvPr>
          <p:cNvSpPr txBox="1"/>
          <p:nvPr/>
        </p:nvSpPr>
        <p:spPr>
          <a:xfrm>
            <a:off x="1934970" y="4722038"/>
            <a:ext cx="7426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00B050"/>
                </a:solidFill>
                <a:effectLst/>
                <a:latin typeface="Open Sans" panose="020B0606030504020204" pitchFamily="34" charset="0"/>
              </a:rPr>
              <a:t>Before</a:t>
            </a:r>
            <a:r>
              <a:rPr 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1" i="0" dirty="0">
                <a:solidFill>
                  <a:srgbClr val="00B050"/>
                </a:solidFill>
                <a:effectLst/>
                <a:latin typeface="Open Sans" panose="020B0606030504020204" pitchFamily="34" charset="0"/>
              </a:rPr>
              <a:t>his retirement he was appointed </a:t>
            </a:r>
            <a:r>
              <a:rPr lang="en-US" b="1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champion of the world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446215-FC6B-4FC8-B198-4B4626DFAEA4}"/>
              </a:ext>
            </a:extLst>
          </p:cNvPr>
          <p:cNvSpPr txBox="1"/>
          <p:nvPr/>
        </p:nvSpPr>
        <p:spPr>
          <a:xfrm>
            <a:off x="1082656" y="472203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Test:</a:t>
            </a:r>
            <a:endParaRPr lang="de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961688-FF02-4BFA-8C53-864A03CDE4B1}"/>
              </a:ext>
            </a:extLst>
          </p:cNvPr>
          <p:cNvSpPr txBox="1"/>
          <p:nvPr/>
        </p:nvSpPr>
        <p:spPr>
          <a:xfrm>
            <a:off x="5647973" y="6040011"/>
            <a:ext cx="47131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Recording Sample </a:t>
            </a:r>
            <a:r>
              <a:rPr lang="de-DE" sz="1400" dirty="0" err="1"/>
              <a:t>from</a:t>
            </a:r>
            <a:r>
              <a:rPr lang="de-DE" sz="1400" dirty="0"/>
              <a:t> commonvoice.mozilla.org/en</a:t>
            </a:r>
          </a:p>
          <a:p>
            <a:r>
              <a:rPr lang="de-DE" sz="1400" dirty="0"/>
              <a:t>Testes on Google ASR System</a:t>
            </a:r>
          </a:p>
          <a:p>
            <a:r>
              <a:rPr lang="de-DE" sz="1400" dirty="0"/>
              <a:t>www.google.com/intl/en/chrome/demos/speech.html</a:t>
            </a:r>
          </a:p>
          <a:p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59443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4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10E6B55-99F0-460A-9AE2-F35E116C18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7517" y="1695844"/>
            <a:ext cx="9837683" cy="2436298"/>
          </a:xfrm>
        </p:spPr>
        <p:txBody>
          <a:bodyPr>
            <a:normAutofit fontScale="90000"/>
          </a:bodyPr>
          <a:lstStyle/>
          <a:p>
            <a:r>
              <a:rPr lang="en-GB" dirty="0"/>
              <a:t>Speech is really a next computer interface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49A84-DE76-4A99-BF99-BEBF2F08336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16200000">
            <a:off x="0" y="1938338"/>
            <a:ext cx="2789238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DCB5F-C3E7-43FC-A1E3-30036C8B17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201613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463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62D7-BCA6-4CFA-92AD-055FFF996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4541"/>
            <a:ext cx="10515600" cy="656147"/>
          </a:xfrm>
        </p:spPr>
        <p:txBody>
          <a:bodyPr>
            <a:normAutofit fontScale="90000"/>
          </a:bodyPr>
          <a:lstStyle/>
          <a:p>
            <a:r>
              <a:rPr lang="en-GB" dirty="0"/>
              <a:t>What we need to build a speech recognition system?</a:t>
            </a:r>
            <a:br>
              <a:rPr lang="en-GB" dirty="0"/>
            </a:b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A6DF4-1F62-408A-9590-5A9D5D6BD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Speech recognition systems learn from human</a:t>
            </a:r>
          </a:p>
          <a:p>
            <a:pPr marL="0" indent="0">
              <a:buNone/>
            </a:pPr>
            <a:r>
              <a:rPr lang="en-GB" dirty="0"/>
              <a:t>        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85CBA-0325-4309-81AA-313666C90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C7CF31B-FF1C-4983-8855-BCDFC55A9E7F}"/>
              </a:ext>
            </a:extLst>
          </p:cNvPr>
          <p:cNvGrpSpPr/>
          <p:nvPr/>
        </p:nvGrpSpPr>
        <p:grpSpPr>
          <a:xfrm>
            <a:off x="6285852" y="2519440"/>
            <a:ext cx="2928429" cy="3657523"/>
            <a:chOff x="5682171" y="2324652"/>
            <a:chExt cx="2818197" cy="401392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4694EFD-89C1-467C-B4AF-4DB06C30E26D}"/>
                </a:ext>
              </a:extLst>
            </p:cNvPr>
            <p:cNvSpPr/>
            <p:nvPr/>
          </p:nvSpPr>
          <p:spPr>
            <a:xfrm>
              <a:off x="5682171" y="5796263"/>
              <a:ext cx="1176291" cy="5423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Speech</a:t>
              </a:r>
              <a:endParaRPr lang="de-DE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4EAFB13-FB92-4F99-8C2E-F14CE1E62665}"/>
                </a:ext>
              </a:extLst>
            </p:cNvPr>
            <p:cNvSpPr/>
            <p:nvPr/>
          </p:nvSpPr>
          <p:spPr>
            <a:xfrm>
              <a:off x="7324077" y="5787386"/>
              <a:ext cx="1176291" cy="5423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Text</a:t>
              </a:r>
              <a:endParaRPr lang="de-DE" dirty="0"/>
            </a:p>
          </p:txBody>
        </p:sp>
        <p:sp>
          <p:nvSpPr>
            <p:cNvPr id="7" name="Plus Sign 6">
              <a:extLst>
                <a:ext uri="{FF2B5EF4-FFF2-40B4-BE49-F238E27FC236}">
                  <a16:creationId xmlns:a16="http://schemas.microsoft.com/office/drawing/2014/main" id="{41164866-0217-42B9-9815-67312B7E4413}"/>
                </a:ext>
              </a:extLst>
            </p:cNvPr>
            <p:cNvSpPr/>
            <p:nvPr/>
          </p:nvSpPr>
          <p:spPr>
            <a:xfrm>
              <a:off x="6862438" y="5796263"/>
              <a:ext cx="461639" cy="470393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Arrow: Up-Down 7">
              <a:extLst>
                <a:ext uri="{FF2B5EF4-FFF2-40B4-BE49-F238E27FC236}">
                  <a16:creationId xmlns:a16="http://schemas.microsoft.com/office/drawing/2014/main" id="{CFC27C28-E81D-4502-AFBB-C34BA653133E}"/>
                </a:ext>
              </a:extLst>
            </p:cNvPr>
            <p:cNvSpPr/>
            <p:nvPr/>
          </p:nvSpPr>
          <p:spPr>
            <a:xfrm>
              <a:off x="6893509" y="5122416"/>
              <a:ext cx="430567" cy="617602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C59FB62-14AD-4B4A-80C7-D68BEEC87EDB}"/>
                </a:ext>
              </a:extLst>
            </p:cNvPr>
            <p:cNvSpPr/>
            <p:nvPr/>
          </p:nvSpPr>
          <p:spPr>
            <a:xfrm>
              <a:off x="6195131" y="4681726"/>
              <a:ext cx="2089212" cy="380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Acoustic Model</a:t>
              </a:r>
              <a:endParaRPr lang="de-DE" dirty="0"/>
            </a:p>
          </p:txBody>
        </p:sp>
        <p:sp>
          <p:nvSpPr>
            <p:cNvPr id="10" name="Arrow: Up-Down 9">
              <a:extLst>
                <a:ext uri="{FF2B5EF4-FFF2-40B4-BE49-F238E27FC236}">
                  <a16:creationId xmlns:a16="http://schemas.microsoft.com/office/drawing/2014/main" id="{0E7F4CE6-A1F2-4BA9-BE06-9BDDDF552C5D}"/>
                </a:ext>
              </a:extLst>
            </p:cNvPr>
            <p:cNvSpPr/>
            <p:nvPr/>
          </p:nvSpPr>
          <p:spPr>
            <a:xfrm>
              <a:off x="6907286" y="3958111"/>
              <a:ext cx="483833" cy="667370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73DBD4-08F7-406B-B411-2B3EA42EE55F}"/>
                </a:ext>
              </a:extLst>
            </p:cNvPr>
            <p:cNvSpPr/>
            <p:nvPr/>
          </p:nvSpPr>
          <p:spPr>
            <a:xfrm>
              <a:off x="6195131" y="3510551"/>
              <a:ext cx="2089212" cy="380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Lexicon Model</a:t>
              </a:r>
              <a:endParaRPr lang="de-DE" dirty="0"/>
            </a:p>
          </p:txBody>
        </p:sp>
        <p:sp>
          <p:nvSpPr>
            <p:cNvPr id="12" name="Arrow: Up-Down 11">
              <a:extLst>
                <a:ext uri="{FF2B5EF4-FFF2-40B4-BE49-F238E27FC236}">
                  <a16:creationId xmlns:a16="http://schemas.microsoft.com/office/drawing/2014/main" id="{27FD9F36-9E85-46B2-A929-A25F663F6B93}"/>
                </a:ext>
              </a:extLst>
            </p:cNvPr>
            <p:cNvSpPr/>
            <p:nvPr/>
          </p:nvSpPr>
          <p:spPr>
            <a:xfrm>
              <a:off x="6862896" y="2786936"/>
              <a:ext cx="483833" cy="667370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8A51680-4644-4EDB-A066-513946112701}"/>
                </a:ext>
              </a:extLst>
            </p:cNvPr>
            <p:cNvSpPr/>
            <p:nvPr/>
          </p:nvSpPr>
          <p:spPr>
            <a:xfrm>
              <a:off x="6104596" y="2324652"/>
              <a:ext cx="2089212" cy="380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Language Model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869770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7F1F9-A565-4D3C-A58F-D26DEAFA2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4000" b="1" dirty="0"/>
              <a:t>Traditional Vs End to End ASR systems</a:t>
            </a:r>
            <a:endParaRPr lang="de-DE" sz="40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0275B1-B0FA-4EAB-A6D6-E3A6097083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017" t="29300" r="13451" b="14180"/>
          <a:stretch/>
        </p:blipFill>
        <p:spPr>
          <a:xfrm>
            <a:off x="733098" y="1439863"/>
            <a:ext cx="11458902" cy="54181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1C7173-D11E-46D9-974C-609FFA5B0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61DBB7-58D6-4B7D-BE40-11575F72B795}"/>
              </a:ext>
            </a:extLst>
          </p:cNvPr>
          <p:cNvSpPr txBox="1"/>
          <p:nvPr/>
        </p:nvSpPr>
        <p:spPr>
          <a:xfrm>
            <a:off x="2737944" y="6171684"/>
            <a:ext cx="1340071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400" dirty="0">
                <a:latin typeface="Adobe Song Std L" panose="02020300000000000000" pitchFamily="18" charset="-128"/>
                <a:ea typeface="Adobe Song Std L" panose="02020300000000000000" pitchFamily="18" charset="-128"/>
              </a:rPr>
              <a:t>Sarah is good</a:t>
            </a:r>
            <a:endParaRPr lang="de-DE" sz="1400" dirty="0"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FBE61F-A0D4-4CCD-84D8-8A494D42AB99}"/>
              </a:ext>
            </a:extLst>
          </p:cNvPr>
          <p:cNvSpPr txBox="1"/>
          <p:nvPr/>
        </p:nvSpPr>
        <p:spPr>
          <a:xfrm>
            <a:off x="1779215" y="2247900"/>
            <a:ext cx="1697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dobe Thai" panose="02040503050201020203" pitchFamily="18" charset="-34"/>
                <a:cs typeface="Adobe Thai" panose="02040503050201020203" pitchFamily="18" charset="-34"/>
              </a:rPr>
              <a:t>Audio Input</a:t>
            </a:r>
            <a:endParaRPr lang="de-DE" dirty="0">
              <a:latin typeface="Adobe Thai" panose="02040503050201020203" pitchFamily="18" charset="-34"/>
              <a:cs typeface="Adobe Thai" panose="02040503050201020203" pitchFamily="18" charset="-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23DDA4-F272-4CA2-9B23-61CF79D98167}"/>
              </a:ext>
            </a:extLst>
          </p:cNvPr>
          <p:cNvSpPr txBox="1"/>
          <p:nvPr/>
        </p:nvSpPr>
        <p:spPr>
          <a:xfrm>
            <a:off x="7761649" y="2270641"/>
            <a:ext cx="1697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dobe Thai" panose="02040503050201020203" pitchFamily="18" charset="-34"/>
                <a:cs typeface="Adobe Thai" panose="02040503050201020203" pitchFamily="18" charset="-34"/>
              </a:rPr>
              <a:t>Audio Input</a:t>
            </a:r>
            <a:endParaRPr lang="de-DE" dirty="0">
              <a:latin typeface="Adobe Thai" panose="02040503050201020203" pitchFamily="18" charset="-34"/>
              <a:cs typeface="Adobe Thai" panose="02040503050201020203" pitchFamily="18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5F5145-B884-407D-B3D0-C562AA6113FB}"/>
              </a:ext>
            </a:extLst>
          </p:cNvPr>
          <p:cNvSpPr txBox="1"/>
          <p:nvPr/>
        </p:nvSpPr>
        <p:spPr>
          <a:xfrm>
            <a:off x="8642129" y="6211928"/>
            <a:ext cx="1340071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400" dirty="0">
                <a:latin typeface="Adobe Song Std L" panose="02020300000000000000" pitchFamily="18" charset="-128"/>
                <a:ea typeface="Adobe Song Std L" panose="02020300000000000000" pitchFamily="18" charset="-128"/>
              </a:rPr>
              <a:t>Sarah is good</a:t>
            </a:r>
            <a:endParaRPr lang="de-DE" sz="1400" dirty="0"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5765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6CD65-827F-48BE-A7B3-1C401282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What is ASR?</a:t>
            </a:r>
            <a:endParaRPr lang="de-DE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748DA-9D7B-4316-A880-F24E973F2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</a:t>
            </a:fld>
            <a:endParaRPr lang="en-US" dirty="0"/>
          </a:p>
        </p:txBody>
      </p:sp>
      <p:pic>
        <p:nvPicPr>
          <p:cNvPr id="2050" name="Picture 2" descr="Speech to text conversion using python followed by sentiment analysis using  TextBlob | by Sarthak Rout | Medium">
            <a:extLst>
              <a:ext uri="{FF2B5EF4-FFF2-40B4-BE49-F238E27FC236}">
                <a16:creationId xmlns:a16="http://schemas.microsoft.com/office/drawing/2014/main" id="{AFC469EA-5530-4AA4-88EA-12C19195EF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740" y="1690688"/>
            <a:ext cx="52959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967739-DDAA-4B39-8F77-F8DDD712DD1C}"/>
              </a:ext>
            </a:extLst>
          </p:cNvPr>
          <p:cNvSpPr txBox="1"/>
          <p:nvPr/>
        </p:nvSpPr>
        <p:spPr>
          <a:xfrm>
            <a:off x="2669627" y="4265002"/>
            <a:ext cx="77145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An ASR system “</a:t>
            </a:r>
            <a:r>
              <a:rPr lang="en-US" dirty="0"/>
              <a:t>understand</a:t>
            </a:r>
            <a:r>
              <a:rPr lang="en-US" sz="1800" dirty="0"/>
              <a:t>” the given input of sound waves and covert into text format.</a:t>
            </a:r>
          </a:p>
          <a:p>
            <a:endParaRPr lang="en-US" dirty="0"/>
          </a:p>
          <a:p>
            <a:r>
              <a:rPr lang="en-US" sz="1800" dirty="0"/>
              <a:t>Ideal ASR System should be able to recognize the spoken utterances accurately</a:t>
            </a:r>
          </a:p>
        </p:txBody>
      </p:sp>
    </p:spTree>
    <p:extLst>
      <p:ext uri="{BB962C8B-B14F-4D97-AF65-F5344CB8AC3E}">
        <p14:creationId xmlns:p14="http://schemas.microsoft.com/office/powerpoint/2010/main" val="3919704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59384-3ADB-4D48-9AC1-9E1672296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 </a:t>
            </a:r>
            <a:r>
              <a:rPr lang="de-DE" dirty="0" err="1"/>
              <a:t>Extraction</a:t>
            </a:r>
            <a:r>
              <a:rPr lang="de-DE" dirty="0"/>
              <a:t> </a:t>
            </a:r>
            <a:r>
              <a:rPr lang="de-DE" dirty="0" err="1"/>
              <a:t>techniques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5A52E-D8BD-497D-9002-760A1C133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Different feature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extraction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techniques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has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been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used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following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>
              <a:buNone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1. Mel-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Frequency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Cepstrum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Coefficients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(MFCC)</a:t>
            </a:r>
          </a:p>
          <a:p>
            <a:pPr marL="0" indent="0">
              <a:buNone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2. Linear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Predictive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Coding (LPC) </a:t>
            </a:r>
          </a:p>
          <a:p>
            <a:pPr marL="0" indent="0">
              <a:buNone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3. Linear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Prediction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Cepstral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Coefficients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(LPCC)</a:t>
            </a:r>
          </a:p>
          <a:p>
            <a:pPr marL="0" indent="0">
              <a:buNone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Perceptual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Linear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Prediction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(PLP) </a:t>
            </a:r>
          </a:p>
          <a:p>
            <a:pPr marL="0" indent="0">
              <a:buNone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5. Linear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Discriminant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Analysis (LDA)</a:t>
            </a:r>
          </a:p>
          <a:p>
            <a:pPr marL="0" indent="0">
              <a:buNone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6.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Discrete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Wavelet Transform (DWT) </a:t>
            </a:r>
          </a:p>
          <a:p>
            <a:pPr marL="0" indent="0">
              <a:buNone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7. Relative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Spectral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(RASTA-PLP) </a:t>
            </a:r>
          </a:p>
          <a:p>
            <a:pPr marL="0" indent="0">
              <a:buNone/>
            </a:pP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8.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Principal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Component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(PCA)</a:t>
            </a:r>
          </a:p>
          <a:p>
            <a:pPr marL="0" indent="0">
              <a:buNone/>
            </a:pPr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F02D26-AA38-4ED8-93E4-DAD8D44D5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0EA08B62-A43D-4F4D-8BB0-BB87C0B663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323" t="16000" r="3471" b="37295"/>
          <a:stretch/>
        </p:blipFill>
        <p:spPr>
          <a:xfrm>
            <a:off x="5061659" y="2336981"/>
            <a:ext cx="6924616" cy="33286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879BD0-16C6-441A-B763-56B05B730382}"/>
              </a:ext>
            </a:extLst>
          </p:cNvPr>
          <p:cNvSpPr txBox="1"/>
          <p:nvPr/>
        </p:nvSpPr>
        <p:spPr>
          <a:xfrm>
            <a:off x="977462" y="6330403"/>
            <a:ext cx="13492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Shohba</a:t>
            </a:r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 et al.,2020</a:t>
            </a:r>
            <a:endParaRPr lang="de-DE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710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7B78D-EF81-4030-AAE3-D9F246492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400" b="1" dirty="0" err="1"/>
              <a:t>Types</a:t>
            </a:r>
            <a:r>
              <a:rPr lang="de-DE" sz="4400" b="1" dirty="0"/>
              <a:t> </a:t>
            </a:r>
            <a:r>
              <a:rPr lang="de-DE" sz="4400" b="1" dirty="0" err="1"/>
              <a:t>of</a:t>
            </a:r>
            <a:r>
              <a:rPr lang="de-DE" sz="4400" b="1" dirty="0"/>
              <a:t> ASR Systems</a:t>
            </a:r>
            <a:endParaRPr lang="de-DE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A91849-52B1-4D9C-B4EB-1488119C3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F22AAC-D1E4-4C7C-8AE5-FCF37CCDB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078" t="35120" r="50450" b="8743"/>
          <a:stretch/>
        </p:blipFill>
        <p:spPr>
          <a:xfrm>
            <a:off x="4855780" y="1847850"/>
            <a:ext cx="6622476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88186A-E7EF-41D1-AE81-86D269593FF0}"/>
              </a:ext>
            </a:extLst>
          </p:cNvPr>
          <p:cNvSpPr txBox="1"/>
          <p:nvPr/>
        </p:nvSpPr>
        <p:spPr>
          <a:xfrm>
            <a:off x="964324" y="1952953"/>
            <a:ext cx="389145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research findings indicate: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Significant research work has presented for continuous speech and connected words due to their more applications. 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limited work has been reported towards spontaneous speech, conversational speech, and multilingual speech.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88AC01-3B72-44ED-84DB-B87875148E9E}"/>
              </a:ext>
            </a:extLst>
          </p:cNvPr>
          <p:cNvSpPr txBox="1"/>
          <p:nvPr/>
        </p:nvSpPr>
        <p:spPr>
          <a:xfrm>
            <a:off x="1145627" y="6354375"/>
            <a:ext cx="13492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Shohba</a:t>
            </a:r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 et al.,2020</a:t>
            </a:r>
            <a:endParaRPr lang="de-DE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893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84E90-D5EF-45BA-92AD-6D0D17085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b="1" dirty="0">
                <a:latin typeface="Calibri" panose="020F0502020204030204" pitchFamily="34" charset="0"/>
                <a:cs typeface="Calibri" panose="020F0502020204030204" pitchFamily="34" charset="0"/>
              </a:rPr>
              <a:t>Evaluation </a:t>
            </a:r>
            <a:r>
              <a:rPr lang="de-DE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techniques</a:t>
            </a:r>
            <a:r>
              <a:rPr lang="de-DE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3600" b="1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3600" b="1" dirty="0">
                <a:latin typeface="Calibri" panose="020F0502020204030204" pitchFamily="34" charset="0"/>
                <a:cs typeface="Calibri" panose="020F0502020204030204" pitchFamily="34" charset="0"/>
              </a:rPr>
              <a:t> ASR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06631-3152-4CBF-88BC-E75A29F57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performance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of a speech recognition system usually depends on two factors: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  The </a:t>
            </a:r>
            <a:r>
              <a:rPr lang="en-US" sz="2400" b="1" u="sng" dirty="0">
                <a:latin typeface="Calibri" panose="020F0502020204030204" pitchFamily="34" charset="0"/>
                <a:cs typeface="Calibri" panose="020F0502020204030204" pitchFamily="34" charset="0"/>
              </a:rPr>
              <a:t>Accuracy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of the output produced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  The processing </a:t>
            </a:r>
            <a:r>
              <a:rPr lang="en-US" sz="2400" b="1" u="sng" dirty="0">
                <a:latin typeface="Calibri" panose="020F0502020204030204" pitchFamily="34" charset="0"/>
                <a:cs typeface="Calibri" panose="020F0502020204030204" pitchFamily="34" charset="0"/>
              </a:rPr>
              <a:t>Speed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of the ASR</a:t>
            </a:r>
          </a:p>
          <a:p>
            <a:pPr>
              <a:buFontTx/>
              <a:buChar char="-"/>
            </a:pPr>
            <a:r>
              <a:rPr lang="de-DE" sz="2400" b="1" dirty="0">
                <a:latin typeface="Calibri" panose="020F0502020204030204" pitchFamily="34" charset="0"/>
                <a:cs typeface="Calibri" panose="020F0502020204030204" pitchFamily="34" charset="0"/>
              </a:rPr>
              <a:t> Word Error Rate (WER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) and </a:t>
            </a:r>
            <a:r>
              <a:rPr lang="de-DE" sz="2400" b="1" dirty="0">
                <a:latin typeface="Calibri" panose="020F0502020204030204" pitchFamily="34" charset="0"/>
                <a:cs typeface="Calibri" panose="020F0502020204030204" pitchFamily="34" charset="0"/>
              </a:rPr>
              <a:t>Word Recognition Rate (WRR)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used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find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accuracy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system</a:t>
            </a:r>
            <a:endParaRPr lang="de-DE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Tx/>
              <a:buChar char="-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Real-time factor (RTF)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is the most commonly used metric for calculating the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speed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of a proposed model</a:t>
            </a:r>
          </a:p>
          <a:p>
            <a:pPr marL="0" indent="0">
              <a:buNone/>
            </a:pPr>
            <a:endParaRPr lang="de-DE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E2F7F-C3E0-4796-91AB-06E130012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232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4B07D-1B86-4CAB-AE38-3048B1843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solidFill>
                  <a:srgbClr val="404040"/>
                </a:solidFill>
                <a:latin typeface="Georgia" panose="02040502050405020303" pitchFamily="18" charset="0"/>
              </a:rPr>
              <a:t>E</a:t>
            </a:r>
            <a:r>
              <a:rPr lang="en-US" sz="3600" i="0" dirty="0">
                <a:solidFill>
                  <a:srgbClr val="404040"/>
                </a:solidFill>
                <a:effectLst/>
                <a:latin typeface="Georgia" panose="02040502050405020303" pitchFamily="18" charset="0"/>
              </a:rPr>
              <a:t>valuation automatic speech recognition systems</a:t>
            </a:r>
            <a:br>
              <a:rPr lang="en-US" sz="3600" i="0" dirty="0">
                <a:solidFill>
                  <a:srgbClr val="404040"/>
                </a:solidFill>
                <a:effectLst/>
                <a:latin typeface="Georgia" panose="02040502050405020303" pitchFamily="18" charset="0"/>
              </a:rPr>
            </a:br>
            <a:endParaRPr lang="de-DE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19E92-85D0-4260-9CF1-3A280D1DB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390" y="1324610"/>
            <a:ext cx="11038490" cy="5031740"/>
          </a:xfrm>
        </p:spPr>
        <p:txBody>
          <a:bodyPr>
            <a:normAutofit/>
          </a:bodyPr>
          <a:lstStyle/>
          <a:p>
            <a:r>
              <a:rPr lang="en-US" sz="2400" b="0" i="0" dirty="0">
                <a:solidFill>
                  <a:srgbClr val="4040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standard measurement to assess the performance of an automatic speech recognition (ASR) system is WER</a:t>
            </a:r>
            <a:r>
              <a:rPr lang="en-US" sz="2400" i="1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i="0" dirty="0">
                <a:solidFill>
                  <a:srgbClr val="4040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(Jelinek, 1997)</a:t>
            </a:r>
          </a:p>
          <a:p>
            <a:pPr algn="l" fontAlgn="base"/>
            <a:r>
              <a:rPr lang="en-US" sz="24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2400" b="0" i="0" dirty="0">
                <a:solidFill>
                  <a:srgbClr val="4040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hree types of errors can be distinguished:</a:t>
            </a:r>
          </a:p>
          <a:p>
            <a:pPr lvl="1" fontAlgn="base"/>
            <a:r>
              <a:rPr lang="en-US" sz="2000" b="0" i="0" dirty="0">
                <a:solidFill>
                  <a:srgbClr val="4040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substitutions (</a:t>
            </a:r>
            <a:r>
              <a:rPr lang="en-US" sz="2000" b="0" i="1" dirty="0">
                <a:solidFill>
                  <a:srgbClr val="4040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sub</a:t>
            </a:r>
            <a:r>
              <a:rPr lang="en-US" sz="2000" b="0" i="0" dirty="0">
                <a:solidFill>
                  <a:srgbClr val="4040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    </a:t>
            </a:r>
            <a:r>
              <a:rPr lang="de-DE" sz="1600" b="0" i="0" dirty="0" err="1">
                <a:solidFill>
                  <a:srgbClr val="4040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transcribed</a:t>
            </a:r>
            <a:r>
              <a:rPr lang="de-DE" sz="1600" b="0" i="0" dirty="0">
                <a:solidFill>
                  <a:srgbClr val="4040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0" i="0" dirty="0" err="1">
                <a:solidFill>
                  <a:srgbClr val="4040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wrongly</a:t>
            </a:r>
            <a:endParaRPr lang="en-US" sz="2000" b="0" i="0" dirty="0">
              <a:solidFill>
                <a:srgbClr val="40404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fontAlgn="base"/>
            <a:r>
              <a:rPr lang="en-US" sz="2000" b="0" i="0" dirty="0">
                <a:solidFill>
                  <a:srgbClr val="4040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deletions (</a:t>
            </a:r>
            <a:r>
              <a:rPr lang="en-US" sz="2000" b="0" i="1" dirty="0">
                <a:solidFill>
                  <a:srgbClr val="4040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del</a:t>
            </a:r>
            <a:r>
              <a:rPr lang="en-US" sz="2000" b="0" i="0" dirty="0">
                <a:solidFill>
                  <a:srgbClr val="4040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    	  </a:t>
            </a:r>
            <a:r>
              <a:rPr lang="de-DE" sz="1600" b="0" i="0" dirty="0" err="1">
                <a:solidFill>
                  <a:srgbClr val="4040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omitted</a:t>
            </a:r>
            <a:r>
              <a:rPr lang="de-DE" sz="1600" b="0" i="0" dirty="0">
                <a:solidFill>
                  <a:srgbClr val="4040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0" i="0" dirty="0" err="1">
                <a:solidFill>
                  <a:srgbClr val="4040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during</a:t>
            </a:r>
            <a:r>
              <a:rPr lang="de-DE" sz="1600" b="0" i="0" dirty="0">
                <a:solidFill>
                  <a:srgbClr val="4040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0" i="0" dirty="0" err="1">
                <a:solidFill>
                  <a:srgbClr val="4040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transcription</a:t>
            </a:r>
            <a:endParaRPr lang="en-US" sz="2000" b="0" i="0" dirty="0">
              <a:solidFill>
                <a:srgbClr val="40404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fontAlgn="base"/>
            <a:r>
              <a:rPr lang="en-US" sz="2000" b="0" i="0" dirty="0">
                <a:solidFill>
                  <a:srgbClr val="4040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insertions (</a:t>
            </a:r>
            <a:r>
              <a:rPr lang="en-US" sz="2000" b="0" i="1" dirty="0">
                <a:solidFill>
                  <a:srgbClr val="4040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ins</a:t>
            </a:r>
            <a:r>
              <a:rPr lang="en-US" sz="2000" b="0" i="0" dirty="0">
                <a:solidFill>
                  <a:srgbClr val="4040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	  </a:t>
            </a:r>
            <a:r>
              <a:rPr lang="de-DE" sz="1600" b="0" i="0" dirty="0" err="1">
                <a:solidFill>
                  <a:srgbClr val="4040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omitted</a:t>
            </a:r>
            <a:r>
              <a:rPr lang="de-DE" sz="1600" b="0" i="0" dirty="0">
                <a:solidFill>
                  <a:srgbClr val="4040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b="0" i="0" dirty="0" err="1">
                <a:solidFill>
                  <a:srgbClr val="4040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during</a:t>
            </a:r>
            <a:r>
              <a:rPr lang="de-DE" sz="1600" b="0" i="0" dirty="0">
                <a:solidFill>
                  <a:srgbClr val="4040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recording</a:t>
            </a:r>
            <a:endParaRPr lang="en-US" sz="2000" b="0" i="0" dirty="0">
              <a:solidFill>
                <a:srgbClr val="40404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AADAF-3121-4802-8EEC-3E601F200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23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87C9E46-CB63-4F16-9AD3-BE67BE30A1D2}"/>
              </a:ext>
            </a:extLst>
          </p:cNvPr>
          <p:cNvGraphicFramePr>
            <a:graphicFrameLocks noGrp="1"/>
          </p:cNvGraphicFramePr>
          <p:nvPr/>
        </p:nvGraphicFramePr>
        <p:xfrm>
          <a:off x="896009" y="3619456"/>
          <a:ext cx="10922871" cy="1188720"/>
        </p:xfrm>
        <a:graphic>
          <a:graphicData uri="http://schemas.openxmlformats.org/drawingml/2006/table">
            <a:tbl>
              <a:tblPr/>
              <a:tblGrid>
                <a:gridCol w="748862">
                  <a:extLst>
                    <a:ext uri="{9D8B030D-6E8A-4147-A177-3AD203B41FA5}">
                      <a16:colId xmlns:a16="http://schemas.microsoft.com/office/drawing/2014/main" val="1249680803"/>
                    </a:ext>
                  </a:extLst>
                </a:gridCol>
                <a:gridCol w="736648">
                  <a:extLst>
                    <a:ext uri="{9D8B030D-6E8A-4147-A177-3AD203B41FA5}">
                      <a16:colId xmlns:a16="http://schemas.microsoft.com/office/drawing/2014/main" val="1863787762"/>
                    </a:ext>
                  </a:extLst>
                </a:gridCol>
                <a:gridCol w="582398">
                  <a:extLst>
                    <a:ext uri="{9D8B030D-6E8A-4147-A177-3AD203B41FA5}">
                      <a16:colId xmlns:a16="http://schemas.microsoft.com/office/drawing/2014/main" val="1943488520"/>
                    </a:ext>
                  </a:extLst>
                </a:gridCol>
                <a:gridCol w="990497">
                  <a:extLst>
                    <a:ext uri="{9D8B030D-6E8A-4147-A177-3AD203B41FA5}">
                      <a16:colId xmlns:a16="http://schemas.microsoft.com/office/drawing/2014/main" val="94465528"/>
                    </a:ext>
                  </a:extLst>
                </a:gridCol>
                <a:gridCol w="838876">
                  <a:extLst>
                    <a:ext uri="{9D8B030D-6E8A-4147-A177-3AD203B41FA5}">
                      <a16:colId xmlns:a16="http://schemas.microsoft.com/office/drawing/2014/main" val="2959069511"/>
                    </a:ext>
                  </a:extLst>
                </a:gridCol>
                <a:gridCol w="629157">
                  <a:extLst>
                    <a:ext uri="{9D8B030D-6E8A-4147-A177-3AD203B41FA5}">
                      <a16:colId xmlns:a16="http://schemas.microsoft.com/office/drawing/2014/main" val="357261447"/>
                    </a:ext>
                  </a:extLst>
                </a:gridCol>
                <a:gridCol w="734017">
                  <a:extLst>
                    <a:ext uri="{9D8B030D-6E8A-4147-A177-3AD203B41FA5}">
                      <a16:colId xmlns:a16="http://schemas.microsoft.com/office/drawing/2014/main" val="4123987538"/>
                    </a:ext>
                  </a:extLst>
                </a:gridCol>
                <a:gridCol w="629157">
                  <a:extLst>
                    <a:ext uri="{9D8B030D-6E8A-4147-A177-3AD203B41FA5}">
                      <a16:colId xmlns:a16="http://schemas.microsoft.com/office/drawing/2014/main" val="2278038722"/>
                    </a:ext>
                  </a:extLst>
                </a:gridCol>
                <a:gridCol w="629157">
                  <a:extLst>
                    <a:ext uri="{9D8B030D-6E8A-4147-A177-3AD203B41FA5}">
                      <a16:colId xmlns:a16="http://schemas.microsoft.com/office/drawing/2014/main" val="3722131355"/>
                    </a:ext>
                  </a:extLst>
                </a:gridCol>
                <a:gridCol w="734017">
                  <a:extLst>
                    <a:ext uri="{9D8B030D-6E8A-4147-A177-3AD203B41FA5}">
                      <a16:colId xmlns:a16="http://schemas.microsoft.com/office/drawing/2014/main" val="2560498329"/>
                    </a:ext>
                  </a:extLst>
                </a:gridCol>
                <a:gridCol w="629157">
                  <a:extLst>
                    <a:ext uri="{9D8B030D-6E8A-4147-A177-3AD203B41FA5}">
                      <a16:colId xmlns:a16="http://schemas.microsoft.com/office/drawing/2014/main" val="86171006"/>
                    </a:ext>
                  </a:extLst>
                </a:gridCol>
                <a:gridCol w="734017">
                  <a:extLst>
                    <a:ext uri="{9D8B030D-6E8A-4147-A177-3AD203B41FA5}">
                      <a16:colId xmlns:a16="http://schemas.microsoft.com/office/drawing/2014/main" val="3047227765"/>
                    </a:ext>
                  </a:extLst>
                </a:gridCol>
                <a:gridCol w="629157">
                  <a:extLst>
                    <a:ext uri="{9D8B030D-6E8A-4147-A177-3AD203B41FA5}">
                      <a16:colId xmlns:a16="http://schemas.microsoft.com/office/drawing/2014/main" val="2742607020"/>
                    </a:ext>
                  </a:extLst>
                </a:gridCol>
                <a:gridCol w="1048597">
                  <a:extLst>
                    <a:ext uri="{9D8B030D-6E8A-4147-A177-3AD203B41FA5}">
                      <a16:colId xmlns:a16="http://schemas.microsoft.com/office/drawing/2014/main" val="1129875639"/>
                    </a:ext>
                  </a:extLst>
                </a:gridCol>
                <a:gridCol w="629157">
                  <a:extLst>
                    <a:ext uri="{9D8B030D-6E8A-4147-A177-3AD203B41FA5}">
                      <a16:colId xmlns:a16="http://schemas.microsoft.com/office/drawing/2014/main" val="585941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de-DE" b="1">
                          <a:effectLst/>
                          <a:latin typeface="inherit"/>
                        </a:rPr>
                        <a:t>REF</a:t>
                      </a:r>
                      <a:endParaRPr lang="de-DE" b="0">
                        <a:effectLst/>
                        <a:latin typeface="inherit"/>
                      </a:endParaRPr>
                    </a:p>
                  </a:txBody>
                  <a:tcPr marL="60960" marR="60960" marT="60960" marB="60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600" b="0" dirty="0">
                          <a:effectLst/>
                          <a:latin typeface="inherit"/>
                        </a:rPr>
                        <a:t>S</a:t>
                      </a:r>
                      <a:r>
                        <a:rPr lang="de-DE" sz="1600" b="0" dirty="0">
                          <a:effectLst/>
                          <a:latin typeface="inherit"/>
                        </a:rPr>
                        <a:t>peech</a:t>
                      </a:r>
                    </a:p>
                  </a:txBody>
                  <a:tcPr marL="60960" marR="60960" marT="60960" marB="60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600" b="0" dirty="0" err="1">
                          <a:effectLst/>
                          <a:latin typeface="inherit"/>
                        </a:rPr>
                        <a:t>i</a:t>
                      </a:r>
                      <a:r>
                        <a:rPr lang="de-DE" sz="1600" b="0" dirty="0">
                          <a:effectLst/>
                          <a:latin typeface="inherit"/>
                        </a:rPr>
                        <a:t>s</a:t>
                      </a:r>
                    </a:p>
                  </a:txBody>
                  <a:tcPr marL="60960" marR="60960" marT="60960" marB="60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600" b="0" dirty="0">
                          <a:effectLst/>
                          <a:latin typeface="inherit"/>
                        </a:rPr>
                        <a:t>human</a:t>
                      </a:r>
                      <a:endParaRPr lang="de-DE" sz="1600" b="0" dirty="0">
                        <a:effectLst/>
                        <a:latin typeface="inherit"/>
                      </a:endParaRPr>
                    </a:p>
                  </a:txBody>
                  <a:tcPr marL="60960" marR="60960" marT="60960" marB="60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600" b="0" dirty="0">
                          <a:effectLst/>
                          <a:latin typeface="inherit"/>
                        </a:rPr>
                        <a:t>s</a:t>
                      </a:r>
                      <a:r>
                        <a:rPr lang="de-DE" sz="1600" b="0" dirty="0">
                          <a:effectLst/>
                          <a:latin typeface="inherit"/>
                        </a:rPr>
                        <a:t>ilence</a:t>
                      </a:r>
                    </a:p>
                  </a:txBody>
                  <a:tcPr marL="60960" marR="60960" marT="60960" marB="60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600" b="0" dirty="0" err="1">
                          <a:effectLst/>
                          <a:latin typeface="inherit"/>
                        </a:rPr>
                        <a:t>i</a:t>
                      </a:r>
                      <a:r>
                        <a:rPr lang="de-DE" sz="1600" b="0" dirty="0">
                          <a:effectLst/>
                          <a:latin typeface="inherit"/>
                        </a:rPr>
                        <a:t>s </a:t>
                      </a:r>
                    </a:p>
                  </a:txBody>
                  <a:tcPr marL="60960" marR="60960" marT="60960" marB="60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600" b="0" dirty="0">
                          <a:effectLst/>
                          <a:latin typeface="inherit"/>
                        </a:rPr>
                        <a:t>d</a:t>
                      </a:r>
                      <a:r>
                        <a:rPr lang="de-DE" sz="1600" b="0" dirty="0">
                          <a:effectLst/>
                          <a:latin typeface="inherit"/>
                        </a:rPr>
                        <a:t>ivine</a:t>
                      </a:r>
                    </a:p>
                  </a:txBody>
                  <a:tcPr marL="60960" marR="60960" marT="60960" marB="60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600" b="0">
                          <a:effectLst/>
                          <a:latin typeface="inherit"/>
                        </a:rPr>
                        <a:t>***</a:t>
                      </a:r>
                    </a:p>
                  </a:txBody>
                  <a:tcPr marL="60960" marR="60960" marT="60960" marB="60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600" b="0" dirty="0">
                          <a:effectLst/>
                          <a:latin typeface="inherit"/>
                        </a:rPr>
                        <a:t>w</a:t>
                      </a:r>
                      <a:r>
                        <a:rPr lang="de-DE" sz="1600" b="0" dirty="0">
                          <a:effectLst/>
                          <a:latin typeface="inherit"/>
                        </a:rPr>
                        <a:t>e</a:t>
                      </a:r>
                    </a:p>
                  </a:txBody>
                  <a:tcPr marL="60960" marR="60960" marT="60960" marB="60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600" b="0" dirty="0">
                          <a:effectLst/>
                          <a:latin typeface="inherit"/>
                        </a:rPr>
                        <a:t>m</a:t>
                      </a:r>
                      <a:r>
                        <a:rPr lang="de-DE" sz="1600" b="0" dirty="0">
                          <a:effectLst/>
                          <a:latin typeface="inherit"/>
                        </a:rPr>
                        <a:t>ust</a:t>
                      </a:r>
                    </a:p>
                  </a:txBody>
                  <a:tcPr marL="60960" marR="60960" marT="60960" marB="60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600" b="0" dirty="0">
                          <a:effectLst/>
                          <a:latin typeface="inherit"/>
                        </a:rPr>
                        <a:t>l</a:t>
                      </a:r>
                      <a:r>
                        <a:rPr lang="de-DE" sz="1600" b="0" dirty="0">
                          <a:effectLst/>
                          <a:latin typeface="inherit"/>
                        </a:rPr>
                        <a:t>earn</a:t>
                      </a:r>
                    </a:p>
                  </a:txBody>
                  <a:tcPr marL="60960" marR="60960" marT="60960" marB="60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600" b="0" dirty="0">
                          <a:effectLst/>
                          <a:latin typeface="inherit"/>
                        </a:rPr>
                        <a:t>b</a:t>
                      </a:r>
                      <a:r>
                        <a:rPr lang="de-DE" sz="1600" b="0" dirty="0">
                          <a:effectLst/>
                          <a:latin typeface="inherit"/>
                        </a:rPr>
                        <a:t>oth</a:t>
                      </a:r>
                    </a:p>
                  </a:txBody>
                  <a:tcPr marL="60960" marR="60960" marT="60960" marB="60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600" b="0" dirty="0">
                          <a:effectLst/>
                          <a:latin typeface="inherit"/>
                        </a:rPr>
                        <a:t>o</a:t>
                      </a:r>
                      <a:r>
                        <a:rPr lang="de-DE" sz="1600" b="0" dirty="0">
                          <a:effectLst/>
                          <a:latin typeface="inherit"/>
                        </a:rPr>
                        <a:t>f</a:t>
                      </a:r>
                    </a:p>
                  </a:txBody>
                  <a:tcPr marL="60960" marR="60960" marT="60960" marB="60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600" b="0" dirty="0">
                          <a:effectLst/>
                          <a:latin typeface="inherit"/>
                        </a:rPr>
                        <a:t>t</a:t>
                      </a:r>
                      <a:r>
                        <a:rPr lang="de-DE" sz="1600" b="0" dirty="0">
                          <a:effectLst/>
                          <a:latin typeface="inherit"/>
                        </a:rPr>
                        <a:t>hese</a:t>
                      </a:r>
                    </a:p>
                  </a:txBody>
                  <a:tcPr marL="60960" marR="60960" marT="60960" marB="60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600" b="0" dirty="0">
                          <a:effectLst/>
                          <a:latin typeface="inherit"/>
                        </a:rPr>
                        <a:t>a</a:t>
                      </a:r>
                      <a:r>
                        <a:rPr lang="de-DE" sz="1600" b="0" dirty="0">
                          <a:effectLst/>
                          <a:latin typeface="inherit"/>
                        </a:rPr>
                        <a:t>rts</a:t>
                      </a:r>
                    </a:p>
                  </a:txBody>
                  <a:tcPr marL="60960" marR="60960" marT="60960" marB="60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3459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de-DE" b="1" dirty="0">
                          <a:effectLst/>
                          <a:latin typeface="inherit"/>
                        </a:rPr>
                        <a:t>ASR</a:t>
                      </a:r>
                      <a:endParaRPr lang="de-DE" b="0" dirty="0">
                        <a:effectLst/>
                        <a:latin typeface="inherit"/>
                      </a:endParaRPr>
                    </a:p>
                  </a:txBody>
                  <a:tcPr marL="60960" marR="60960" marT="60960" marB="609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600" b="0" dirty="0">
                          <a:effectLst/>
                          <a:latin typeface="inherit"/>
                        </a:rPr>
                        <a:t>S</a:t>
                      </a:r>
                      <a:r>
                        <a:rPr lang="de-DE" sz="1600" b="0" dirty="0">
                          <a:effectLst/>
                          <a:latin typeface="inherit"/>
                        </a:rPr>
                        <a:t>peech</a:t>
                      </a:r>
                    </a:p>
                  </a:txBody>
                  <a:tcPr marL="60960" marR="60960" marT="60960" marB="609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600" b="0" dirty="0" err="1">
                          <a:effectLst/>
                          <a:latin typeface="inherit"/>
                        </a:rPr>
                        <a:t>i</a:t>
                      </a:r>
                      <a:r>
                        <a:rPr lang="de-DE" sz="1600" b="0" dirty="0">
                          <a:effectLst/>
                          <a:latin typeface="inherit"/>
                        </a:rPr>
                        <a:t>s</a:t>
                      </a:r>
                    </a:p>
                  </a:txBody>
                  <a:tcPr marL="60960" marR="60960" marT="60960" marB="609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600" b="0" dirty="0">
                          <a:effectLst/>
                          <a:latin typeface="inherit"/>
                        </a:rPr>
                        <a:t>human</a:t>
                      </a:r>
                      <a:endParaRPr lang="de-DE" sz="1600" b="0" dirty="0">
                        <a:effectLst/>
                        <a:latin typeface="inherit"/>
                      </a:endParaRPr>
                    </a:p>
                  </a:txBody>
                  <a:tcPr marL="60960" marR="60960" marT="60960" marB="609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600" b="0" dirty="0">
                          <a:effectLst/>
                          <a:latin typeface="inherit"/>
                        </a:rPr>
                        <a:t>s</a:t>
                      </a:r>
                      <a:r>
                        <a:rPr lang="de-DE" sz="1600" b="0" dirty="0">
                          <a:effectLst/>
                          <a:latin typeface="inherit"/>
                        </a:rPr>
                        <a:t>ilence</a:t>
                      </a:r>
                    </a:p>
                  </a:txBody>
                  <a:tcPr marL="60960" marR="60960" marT="60960" marB="609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600" b="0" dirty="0" err="1">
                          <a:effectLst/>
                          <a:latin typeface="inherit"/>
                        </a:rPr>
                        <a:t>i</a:t>
                      </a:r>
                      <a:r>
                        <a:rPr lang="de-DE" sz="1600" b="0" dirty="0">
                          <a:effectLst/>
                          <a:latin typeface="inherit"/>
                        </a:rPr>
                        <a:t>s </a:t>
                      </a:r>
                    </a:p>
                  </a:txBody>
                  <a:tcPr marL="60960" marR="60960" marT="60960" marB="609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600" b="0">
                          <a:effectLst/>
                          <a:latin typeface="inherit"/>
                        </a:rPr>
                        <a:t>there</a:t>
                      </a:r>
                    </a:p>
                  </a:txBody>
                  <a:tcPr marL="60960" marR="60960" marT="60960" marB="609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600" b="0" dirty="0">
                          <a:effectLst/>
                          <a:latin typeface="inherit"/>
                        </a:rPr>
                        <a:t>b</a:t>
                      </a:r>
                      <a:r>
                        <a:rPr lang="de-DE" sz="1600" b="0" dirty="0">
                          <a:effectLst/>
                          <a:latin typeface="inherit"/>
                        </a:rPr>
                        <a:t>ut</a:t>
                      </a:r>
                    </a:p>
                  </a:txBody>
                  <a:tcPr marL="60960" marR="60960" marT="60960" marB="609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600" b="0" dirty="0">
                          <a:effectLst/>
                          <a:latin typeface="inherit"/>
                        </a:rPr>
                        <a:t>w</a:t>
                      </a:r>
                      <a:r>
                        <a:rPr lang="de-DE" sz="1600" b="0" dirty="0">
                          <a:effectLst/>
                          <a:latin typeface="inherit"/>
                        </a:rPr>
                        <a:t>e</a:t>
                      </a:r>
                    </a:p>
                  </a:txBody>
                  <a:tcPr marL="60960" marR="60960" marT="60960" marB="609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600" b="0" dirty="0">
                          <a:effectLst/>
                          <a:latin typeface="inherit"/>
                        </a:rPr>
                        <a:t>m</a:t>
                      </a:r>
                      <a:r>
                        <a:rPr lang="de-DE" sz="1600" b="0" dirty="0">
                          <a:effectLst/>
                          <a:latin typeface="inherit"/>
                        </a:rPr>
                        <a:t>ust</a:t>
                      </a:r>
                    </a:p>
                  </a:txBody>
                  <a:tcPr marL="60960" marR="60960" marT="60960" marB="609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600" b="0" dirty="0">
                          <a:effectLst/>
                          <a:latin typeface="inherit"/>
                        </a:rPr>
                        <a:t>l</a:t>
                      </a:r>
                      <a:r>
                        <a:rPr lang="de-DE" sz="1600" b="0" dirty="0">
                          <a:effectLst/>
                          <a:latin typeface="inherit"/>
                        </a:rPr>
                        <a:t>earn</a:t>
                      </a:r>
                    </a:p>
                  </a:txBody>
                  <a:tcPr marL="60960" marR="60960" marT="60960" marB="609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600" b="0">
                          <a:effectLst/>
                          <a:latin typeface="inherit"/>
                        </a:rPr>
                        <a:t>****</a:t>
                      </a:r>
                    </a:p>
                  </a:txBody>
                  <a:tcPr marL="60960" marR="60960" marT="60960" marB="609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600" b="0" dirty="0">
                          <a:effectLst/>
                          <a:latin typeface="inherit"/>
                        </a:rPr>
                        <a:t>for</a:t>
                      </a:r>
                      <a:endParaRPr lang="de-DE" sz="1600" b="0" dirty="0">
                        <a:effectLst/>
                        <a:latin typeface="inherit"/>
                      </a:endParaRPr>
                    </a:p>
                  </a:txBody>
                  <a:tcPr marL="60960" marR="60960" marT="60960" marB="609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600" b="0" dirty="0">
                          <a:effectLst/>
                          <a:latin typeface="inherit"/>
                        </a:rPr>
                        <a:t>hi</a:t>
                      </a:r>
                      <a:r>
                        <a:rPr lang="de-DE" sz="1600" b="0" dirty="0">
                          <a:effectLst/>
                          <a:latin typeface="inherit"/>
                        </a:rPr>
                        <a:t>s</a:t>
                      </a:r>
                    </a:p>
                  </a:txBody>
                  <a:tcPr marL="60960" marR="60960" marT="60960" marB="609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600" b="0" dirty="0">
                          <a:effectLst/>
                          <a:latin typeface="inherit"/>
                        </a:rPr>
                        <a:t>a</a:t>
                      </a:r>
                      <a:r>
                        <a:rPr lang="de-DE" sz="1600" b="0" dirty="0">
                          <a:effectLst/>
                          <a:latin typeface="inherit"/>
                        </a:rPr>
                        <a:t>rts</a:t>
                      </a:r>
                    </a:p>
                  </a:txBody>
                  <a:tcPr marL="60960" marR="60960" marT="60960" marB="609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2290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de-DE" b="1" dirty="0">
                          <a:effectLst/>
                          <a:latin typeface="inherit"/>
                        </a:rPr>
                        <a:t>Error</a:t>
                      </a:r>
                      <a:endParaRPr lang="de-DE" b="0" dirty="0">
                        <a:effectLst/>
                        <a:latin typeface="inherit"/>
                      </a:endParaRPr>
                    </a:p>
                  </a:txBody>
                  <a:tcPr marL="60960" marR="60960" marT="60960" marB="609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de-DE" b="0">
                        <a:effectLst/>
                        <a:latin typeface="inherit"/>
                      </a:endParaRPr>
                    </a:p>
                  </a:txBody>
                  <a:tcPr marL="60960" marR="60960" marT="60960" marB="609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de-DE" b="0">
                        <a:effectLst/>
                        <a:latin typeface="inherit"/>
                      </a:endParaRPr>
                    </a:p>
                  </a:txBody>
                  <a:tcPr marL="60960" marR="60960" marT="60960" marB="609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de-DE" b="0">
                        <a:effectLst/>
                        <a:latin typeface="inherit"/>
                      </a:endParaRPr>
                    </a:p>
                  </a:txBody>
                  <a:tcPr marL="60960" marR="60960" marT="60960" marB="609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de-DE" b="0">
                        <a:effectLst/>
                        <a:latin typeface="inherit"/>
                      </a:endParaRPr>
                    </a:p>
                  </a:txBody>
                  <a:tcPr marL="60960" marR="60960" marT="60960" marB="609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de-DE" b="0">
                        <a:effectLst/>
                        <a:latin typeface="inherit"/>
                      </a:endParaRPr>
                    </a:p>
                  </a:txBody>
                  <a:tcPr marL="60960" marR="60960" marT="60960" marB="609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b="0">
                          <a:effectLst/>
                          <a:latin typeface="inherit"/>
                        </a:rPr>
                        <a:t>SUB</a:t>
                      </a:r>
                    </a:p>
                  </a:txBody>
                  <a:tcPr marL="60960" marR="60960" marT="60960" marB="609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b="0">
                          <a:effectLst/>
                          <a:latin typeface="inherit"/>
                        </a:rPr>
                        <a:t>INS</a:t>
                      </a:r>
                    </a:p>
                  </a:txBody>
                  <a:tcPr marL="60960" marR="60960" marT="60960" marB="609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de-DE" b="0">
                        <a:effectLst/>
                        <a:latin typeface="inherit"/>
                      </a:endParaRPr>
                    </a:p>
                  </a:txBody>
                  <a:tcPr marL="60960" marR="60960" marT="60960" marB="609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de-DE" b="0">
                        <a:effectLst/>
                        <a:latin typeface="inherit"/>
                      </a:endParaRPr>
                    </a:p>
                  </a:txBody>
                  <a:tcPr marL="60960" marR="60960" marT="60960" marB="609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de-DE" b="0">
                        <a:effectLst/>
                        <a:latin typeface="inherit"/>
                      </a:endParaRPr>
                    </a:p>
                  </a:txBody>
                  <a:tcPr marL="60960" marR="60960" marT="60960" marB="609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b="0">
                          <a:effectLst/>
                          <a:latin typeface="inherit"/>
                        </a:rPr>
                        <a:t>DEL</a:t>
                      </a:r>
                    </a:p>
                  </a:txBody>
                  <a:tcPr marL="60960" marR="60960" marT="60960" marB="609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b="0">
                          <a:effectLst/>
                          <a:latin typeface="inherit"/>
                        </a:rPr>
                        <a:t>SUB</a:t>
                      </a:r>
                    </a:p>
                  </a:txBody>
                  <a:tcPr marL="60960" marR="60960" marT="60960" marB="609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b="0">
                          <a:effectLst/>
                          <a:latin typeface="inherit"/>
                        </a:rPr>
                        <a:t>SUB</a:t>
                      </a:r>
                    </a:p>
                  </a:txBody>
                  <a:tcPr marL="60960" marR="60960" marT="60960" marB="609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>
                      <a:noFill/>
                    </a:lnL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6557598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F0DF714F-6667-41ED-B063-57CB4BBA1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31" y="5091650"/>
            <a:ext cx="5199988" cy="82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0AB406-6EA5-4FF2-AFCF-FC580D5A0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091650"/>
            <a:ext cx="2308829" cy="883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1273FE-1CE8-4529-9BD4-84D0BB3A142E}"/>
              </a:ext>
            </a:extLst>
          </p:cNvPr>
          <p:cNvSpPr txBox="1"/>
          <p:nvPr/>
        </p:nvSpPr>
        <p:spPr>
          <a:xfrm>
            <a:off x="8770880" y="5348723"/>
            <a:ext cx="1539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dirty="0">
                <a:solidFill>
                  <a:srgbClr val="404040"/>
                </a:solidFill>
                <a:effectLst/>
                <a:latin typeface="Helvetica Neue"/>
              </a:rPr>
              <a:t>38.46%.</a:t>
            </a:r>
            <a:endParaRPr lang="de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F7146-1B49-4B9B-A44E-4593B154B6D7}"/>
              </a:ext>
            </a:extLst>
          </p:cNvPr>
          <p:cNvSpPr txBox="1"/>
          <p:nvPr/>
        </p:nvSpPr>
        <p:spPr>
          <a:xfrm>
            <a:off x="5793011" y="5348723"/>
            <a:ext cx="315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404040"/>
                </a:solidFill>
                <a:latin typeface="Helvetica Neue"/>
              </a:rPr>
              <a:t>=</a:t>
            </a:r>
            <a:endParaRPr lang="de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403CC-E852-4D5F-8493-7CA98D2B3E1F}"/>
              </a:ext>
            </a:extLst>
          </p:cNvPr>
          <p:cNvSpPr txBox="1"/>
          <p:nvPr/>
        </p:nvSpPr>
        <p:spPr>
          <a:xfrm>
            <a:off x="8388486" y="5348723"/>
            <a:ext cx="315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404040"/>
                </a:solidFill>
                <a:latin typeface="Helvetica Neue"/>
              </a:rPr>
              <a:t>=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5445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F0DE7-103C-481C-B705-E38D82D1A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b="1" dirty="0">
                <a:latin typeface="Calibri" panose="020F0502020204030204" pitchFamily="34" charset="0"/>
                <a:cs typeface="Calibri" panose="020F0502020204030204" pitchFamily="34" charset="0"/>
              </a:rPr>
              <a:t>List of datasets that can be used for training ASR</a:t>
            </a:r>
            <a:endParaRPr lang="de-DE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04CCD-046A-4B20-AD26-F1B304BFB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B630D2-E20C-4C24-81D6-1ADE6E787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974" t="33280" r="13712" b="23045"/>
          <a:stretch/>
        </p:blipFill>
        <p:spPr>
          <a:xfrm>
            <a:off x="838200" y="1545021"/>
            <a:ext cx="10515600" cy="464557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C2D72C-D9BB-4621-8BA5-9D684EE0DA41}"/>
              </a:ext>
            </a:extLst>
          </p:cNvPr>
          <p:cNvSpPr txBox="1"/>
          <p:nvPr/>
        </p:nvSpPr>
        <p:spPr>
          <a:xfrm>
            <a:off x="1397877" y="6261913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Malik et at., 2021</a:t>
            </a:r>
          </a:p>
        </p:txBody>
      </p:sp>
    </p:spTree>
    <p:extLst>
      <p:ext uri="{BB962C8B-B14F-4D97-AF65-F5344CB8AC3E}">
        <p14:creationId xmlns:p14="http://schemas.microsoft.com/office/powerpoint/2010/main" val="522130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10E6B55-99F0-460A-9AE2-F35E116C18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Can computer good at recognizing speech as human?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984FD-1350-4529-8476-E571D6B85C1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201613"/>
            <a:ext cx="2743200" cy="365125"/>
          </a:xfrm>
        </p:spPr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49A84-DE76-4A99-BF99-BEBF2F08336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16200000">
            <a:off x="0" y="1938338"/>
            <a:ext cx="2789238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DCB5F-C3E7-43FC-A1E3-30036C8B17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201613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463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3C024D-5F73-4B83-90C0-44777EF37C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How does human learn? </a:t>
            </a:r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FAD2D-00D3-42BB-BC40-E1BBEE3AA623}"/>
              </a:ext>
            </a:extLst>
          </p:cNvPr>
          <p:cNvSpPr txBox="1"/>
          <p:nvPr/>
        </p:nvSpPr>
        <p:spPr>
          <a:xfrm>
            <a:off x="8029903" y="5055475"/>
            <a:ext cx="37942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Thanks to Semi-Supervised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50471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33C71-A038-40AE-A4E5-7B9D1B70E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this model (Wav2vec2.0)?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FD76D-338B-4F4E-A768-849D21CA3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17470" cy="4795893"/>
          </a:xfrm>
        </p:spPr>
        <p:txBody>
          <a:bodyPr>
            <a:normAutofit/>
          </a:bodyPr>
          <a:lstStyle/>
          <a:p>
            <a:r>
              <a:rPr lang="en-GB" sz="2400" spc="-5" dirty="0">
                <a:solidFill>
                  <a:srgbClr val="2929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 idea behind the Wav2vec series is semi supervised learning</a:t>
            </a:r>
            <a:endParaRPr lang="en-GB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SOTA models require thousands of hours of transcribed speech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So many data are not available for the vast majority of the nearly 7,000 languages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For noncommercial companies its almost impossible to obtain such an amount of data</a:t>
            </a:r>
            <a:endParaRPr lang="de-DE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827B3-97FC-45B7-A874-0BA522461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0546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33C71-A038-40AE-A4E5-7B9D1B70E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>
                <a:latin typeface="Calibri" panose="020F0502020204030204" pitchFamily="34" charset="0"/>
                <a:cs typeface="Calibri" panose="020F0502020204030204" pitchFamily="34" charset="0"/>
              </a:rPr>
              <a:t>Wav2vec2.0</a:t>
            </a:r>
            <a:endParaRPr lang="de-DE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FD76D-338B-4F4E-A768-849D21CA3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17470" cy="47958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Wav2Vec2 is a </a:t>
            </a:r>
            <a:r>
              <a:rPr lang="en-US" sz="20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pretrained model </a:t>
            </a:r>
            <a:r>
              <a:rPr lang="en-US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 Automatic Speech Recognition (ASR) and was released in </a:t>
            </a:r>
            <a:r>
              <a:rPr lang="en-US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September 2020</a:t>
            </a:r>
            <a:endParaRPr lang="en-US" sz="20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 the first time, it has been shown that </a:t>
            </a:r>
            <a:r>
              <a:rPr lang="en-US" sz="20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pretraining, followed by fine-tuning </a:t>
            </a:r>
            <a:r>
              <a:rPr lang="en-US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on very little labeled speech data achieves competitive results to state-of-the-art ASR systems.</a:t>
            </a:r>
          </a:p>
          <a:p>
            <a:r>
              <a:rPr lang="en-US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With just one hour of labeled training data, it outperforms the previous state of the art— using 100 times less labeled data.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de-DE" sz="20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827B3-97FC-45B7-A874-0BA522461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3003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6F625-6836-4F91-9AA9-F928DE3D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7A0B60-15D9-4287-B1A0-48B86C3A1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4118" y="304361"/>
            <a:ext cx="11025070" cy="641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0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51BC9-F104-4E56-8E6C-0568F3BBB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b="1" dirty="0"/>
              <a:t>What we expect from Speech recognition systems?</a:t>
            </a:r>
            <a:endParaRPr lang="de-DE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EF2E4-B896-4E19-B5E4-A54387855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6135"/>
            <a:ext cx="10515600" cy="4351338"/>
          </a:xfrm>
        </p:spPr>
        <p:txBody>
          <a:bodyPr/>
          <a:lstStyle/>
          <a:p>
            <a:r>
              <a:rPr lang="de-DE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Global </a:t>
            </a:r>
            <a:r>
              <a:rPr lang="de-DE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Vocabulary</a:t>
            </a:r>
            <a:endParaRPr lang="de-DE" dirty="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Noise </a:t>
            </a:r>
            <a:r>
              <a:rPr lang="de-DE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Robustness</a:t>
            </a:r>
            <a:endParaRPr lang="en-US" dirty="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Automatic</a:t>
            </a:r>
            <a:r>
              <a:rPr lang="de-DE" i="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i="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Punctuation</a:t>
            </a:r>
            <a:endParaRPr lang="de-DE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Accuracy</a:t>
            </a:r>
            <a:r>
              <a:rPr lang="de-DE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DEA986-F419-44D8-9D94-86C38FAD9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5857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Wav2vec2 Models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09A0DA2-E530-420B-ACE1-7D645AE7D06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34785" y="1690688"/>
          <a:ext cx="10619015" cy="403899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521835">
                  <a:extLst>
                    <a:ext uri="{9D8B030D-6E8A-4147-A177-3AD203B41FA5}">
                      <a16:colId xmlns:a16="http://schemas.microsoft.com/office/drawing/2014/main" val="3715394682"/>
                    </a:ext>
                  </a:extLst>
                </a:gridCol>
                <a:gridCol w="2096305">
                  <a:extLst>
                    <a:ext uri="{9D8B030D-6E8A-4147-A177-3AD203B41FA5}">
                      <a16:colId xmlns:a16="http://schemas.microsoft.com/office/drawing/2014/main" val="4203886316"/>
                    </a:ext>
                  </a:extLst>
                </a:gridCol>
                <a:gridCol w="2084471">
                  <a:extLst>
                    <a:ext uri="{9D8B030D-6E8A-4147-A177-3AD203B41FA5}">
                      <a16:colId xmlns:a16="http://schemas.microsoft.com/office/drawing/2014/main" val="1368357775"/>
                    </a:ext>
                  </a:extLst>
                </a:gridCol>
                <a:gridCol w="2379581">
                  <a:extLst>
                    <a:ext uri="{9D8B030D-6E8A-4147-A177-3AD203B41FA5}">
                      <a16:colId xmlns:a16="http://schemas.microsoft.com/office/drawing/2014/main" val="538162733"/>
                    </a:ext>
                  </a:extLst>
                </a:gridCol>
                <a:gridCol w="2536823">
                  <a:extLst>
                    <a:ext uri="{9D8B030D-6E8A-4147-A177-3AD203B41FA5}">
                      <a16:colId xmlns:a16="http://schemas.microsoft.com/office/drawing/2014/main" val="2004813969"/>
                    </a:ext>
                  </a:extLst>
                </a:gridCol>
              </a:tblGrid>
              <a:tr h="602177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wav2vec2-base-960h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wav2vec2-large-960h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wav2vec2-large-960h-lv60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hlinkClick r:id="rId6"/>
                        </a:rPr>
                        <a:t>wav2vec2-large-960h-lv60-ST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29846"/>
                  </a:ext>
                </a:extLst>
              </a:tr>
              <a:tr h="513397"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u="none" strike="noStrike" dirty="0">
                          <a:solidFill>
                            <a:srgbClr val="695D46"/>
                          </a:solidFill>
                          <a:effectLst/>
                          <a:latin typeface="Open Sans" panose="020B0606030504020204" pitchFamily="34" charset="0"/>
                        </a:rPr>
                        <a:t>BASE contains 12 transformer blocks</a:t>
                      </a:r>
                    </a:p>
                    <a:p>
                      <a:pPr algn="ctr"/>
                      <a:endParaRPr lang="en-US" sz="1200" b="1" i="0" u="none" strike="noStrike" dirty="0">
                        <a:solidFill>
                          <a:srgbClr val="695D46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  <a:p>
                      <a:pPr algn="ctr"/>
                      <a:r>
                        <a:rPr lang="en-US" sz="1200" b="0" i="0" u="none" strike="noStrike" dirty="0">
                          <a:solidFill>
                            <a:srgbClr val="695D46"/>
                          </a:solidFill>
                          <a:effectLst/>
                          <a:latin typeface="Open Sans" panose="020B0606030504020204" pitchFamily="34" charset="0"/>
                        </a:rPr>
                        <a:t>250k audio samples, or 15.6sec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u="none" strike="noStrike" dirty="0">
                          <a:solidFill>
                            <a:srgbClr val="695D46"/>
                          </a:solidFill>
                          <a:effectLst/>
                          <a:latin typeface="Open Sans" panose="020B0606030504020204" pitchFamily="34" charset="0"/>
                        </a:rPr>
                        <a:t>LARGE contains 24 transformer blocks</a:t>
                      </a:r>
                    </a:p>
                    <a:p>
                      <a:pPr algn="ctr"/>
                      <a:endParaRPr lang="en-US" sz="1400" b="0" i="0" u="none" strike="noStrike" dirty="0">
                        <a:solidFill>
                          <a:srgbClr val="695D46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  <a:p>
                      <a:pPr algn="ctr"/>
                      <a:r>
                        <a:rPr lang="en-US" sz="1100" b="0" i="0" u="none" strike="noStrike" dirty="0">
                          <a:solidFill>
                            <a:srgbClr val="695D46"/>
                          </a:solidFill>
                          <a:effectLst/>
                          <a:latin typeface="Open Sans" panose="020B0606030504020204" pitchFamily="34" charset="0"/>
                        </a:rPr>
                        <a:t>320K audio samples, or </a:t>
                      </a:r>
                    </a:p>
                    <a:p>
                      <a:pPr algn="ctr"/>
                      <a:r>
                        <a:rPr lang="en-US" sz="1100" b="0" i="0" u="none" strike="noStrike" dirty="0">
                          <a:solidFill>
                            <a:srgbClr val="695D46"/>
                          </a:solidFill>
                          <a:effectLst/>
                          <a:latin typeface="Open Sans" panose="020B0606030504020204" pitchFamily="34" charset="0"/>
                        </a:rPr>
                        <a:t>20 sec</a:t>
                      </a:r>
                      <a:r>
                        <a:rPr lang="en-US" sz="1100" b="1" i="0" u="none" strike="noStrike" dirty="0">
                          <a:solidFill>
                            <a:srgbClr val="695D46"/>
                          </a:solidFill>
                          <a:effectLst/>
                          <a:latin typeface="Open Sans" panose="020B0606030504020204" pitchFamily="34" charset="0"/>
                        </a:rPr>
                        <a:t> </a:t>
                      </a:r>
                      <a:endParaRPr 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 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pretrained and fine-tuned on 960 hours of Libri-Light and 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Librispeech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on 16kHz</a:t>
                      </a:r>
                      <a:endParaRPr lang="en-US" sz="1200" b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was trained with </a:t>
                      </a:r>
                    </a:p>
                    <a:p>
                      <a:pPr algn="ctr"/>
                      <a:r>
                        <a:rPr lang="en-US" sz="1100" b="0" i="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/>
                        </a:rPr>
                        <a:t>Self-Training objective</a:t>
                      </a:r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5059026"/>
                  </a:ext>
                </a:extLst>
              </a:tr>
              <a:tr h="602177"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  <a:p>
                      <a:pPr algn="ctr"/>
                      <a:r>
                        <a:rPr lang="en-US" b="0" dirty="0"/>
                        <a:t>WER- Clean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2.1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2.0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1.8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1.5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3722433"/>
                  </a:ext>
                </a:extLst>
              </a:tr>
              <a:tr h="602177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WER- Other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3.1</a:t>
                      </a:r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497281"/>
                  </a:ext>
                </a:extLst>
              </a:tr>
              <a:tr h="602177"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 anchor="ctr"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7824203"/>
                  </a:ext>
                </a:extLst>
              </a:tr>
            </a:tbl>
          </a:graphicData>
        </a:graphic>
      </p:graphicFrame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30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50A869-D826-41B8-8E4E-4D51B9B0EE3D}"/>
              </a:ext>
            </a:extLst>
          </p:cNvPr>
          <p:cNvSpPr txBox="1"/>
          <p:nvPr/>
        </p:nvSpPr>
        <p:spPr>
          <a:xfrm>
            <a:off x="4857750" y="6354375"/>
            <a:ext cx="19740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Lucida Grande"/>
              </a:rPr>
              <a:t>1. </a:t>
            </a:r>
            <a:r>
              <a:rPr lang="de-DE" sz="1200" b="0" i="0" dirty="0" err="1">
                <a:effectLst/>
                <a:latin typeface="Lucida Grande"/>
                <a:hlinkClick r:id="rId8"/>
              </a:rPr>
              <a:t>Qiantong</a:t>
            </a:r>
            <a:r>
              <a:rPr lang="de-DE" sz="1200" b="0" i="0" dirty="0">
                <a:effectLst/>
                <a:latin typeface="Lucida Grande"/>
                <a:hlinkClick r:id="rId8"/>
              </a:rPr>
              <a:t> </a:t>
            </a:r>
            <a:r>
              <a:rPr lang="de-DE" sz="1200" b="0" i="0" dirty="0" err="1">
                <a:effectLst/>
                <a:latin typeface="Lucida Grande"/>
                <a:hlinkClick r:id="rId8"/>
              </a:rPr>
              <a:t>Xu</a:t>
            </a:r>
            <a:r>
              <a:rPr lang="de-DE" sz="1200" b="0" i="0" dirty="0">
                <a:effectLst/>
                <a:latin typeface="Lucida Grande"/>
                <a:hlinkClick r:id="rId8"/>
              </a:rPr>
              <a:t> et al., 2021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778276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9222B1-B5EA-4E58-A465-52EEF19E3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9E7CD9-B11E-40F2-B0DC-BE262547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6BBFC-873B-4D6A-AF84-CC283582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5F6787-FDBF-4BF7-91BD-3F15FF1F6B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01" t="20549" r="2154" b="11723"/>
          <a:stretch/>
        </p:blipFill>
        <p:spPr>
          <a:xfrm>
            <a:off x="838200" y="241737"/>
            <a:ext cx="11227676" cy="647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34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16753-79A7-430F-9D12-CA2840BCA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32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933A0F-9C42-4A6B-8E3A-D0E7FBD809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19" t="20305" r="3104" b="14072"/>
          <a:stretch/>
        </p:blipFill>
        <p:spPr>
          <a:xfrm>
            <a:off x="853192" y="136525"/>
            <a:ext cx="11338808" cy="581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9832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0BB81-C638-4091-A063-78A54B658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43897" cy="1325563"/>
          </a:xfrm>
        </p:spPr>
        <p:txBody>
          <a:bodyPr>
            <a:noAutofit/>
          </a:bodyPr>
          <a:lstStyle/>
          <a:p>
            <a:r>
              <a:rPr lang="en-US" sz="2400" b="1" i="1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it wasn't like </a:t>
            </a:r>
            <a:r>
              <a:rPr lang="en-US" sz="2400" b="1" i="1" dirty="0" err="1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i="1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was asking for the code to a nuclear bunker or anything like that but the amount of resistance </a:t>
            </a:r>
            <a:r>
              <a:rPr lang="en-US" sz="2400" b="1" i="1" dirty="0" err="1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i="1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got from this. Sample-Audio-1</a:t>
            </a:r>
            <a:endParaRPr lang="de-DE" sz="2400" b="1" dirty="0">
              <a:solidFill>
                <a:schemeClr val="tx2">
                  <a:lumMod val="50000"/>
                  <a:lumOff val="50000"/>
                </a:schemeClr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A7D03-F96B-41BF-92D1-514FDFF1B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1153932" cy="4486275"/>
          </a:xfrm>
        </p:spPr>
        <p:txBody>
          <a:bodyPr>
            <a:normAutofit/>
          </a:bodyPr>
          <a:lstStyle/>
          <a:p>
            <a:r>
              <a:rPr lang="en-US" sz="18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It was not like I was asking for the code to a </a:t>
            </a:r>
            <a:r>
              <a:rPr lang="en-US" sz="1800" b="1" i="0" dirty="0" err="1">
                <a:solidFill>
                  <a:schemeClr val="accent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newclear</a:t>
            </a:r>
            <a:r>
              <a:rPr lang="en-US" sz="18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bunker or anything like that but the a </a:t>
            </a:r>
            <a:r>
              <a:rPr lang="en-US" sz="1800" b="1" i="0" dirty="0" err="1">
                <a:solidFill>
                  <a:schemeClr val="accent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maunt</a:t>
            </a:r>
            <a:r>
              <a:rPr lang="en-US" sz="18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of resistance </a:t>
            </a:r>
            <a:r>
              <a:rPr lang="en-US" sz="18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got from </a:t>
            </a:r>
            <a:r>
              <a:rPr lang="en-US" sz="1800" b="1" i="0" dirty="0">
                <a:solidFill>
                  <a:schemeClr val="accent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miss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(</a:t>
            </a:r>
            <a:r>
              <a:rPr lang="de-DE" sz="1800" b="0" i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DE" sz="1800" i="1" dirty="0">
                <a:latin typeface="Courier New" panose="02070309020205020404" pitchFamily="49" charset="0"/>
                <a:cs typeface="Courier New" panose="02070309020205020404" pitchFamily="49" charset="0"/>
              </a:rPr>
              <a:t>.551</a:t>
            </a:r>
            <a:r>
              <a:rPr lang="de-DE" sz="1800" b="0" i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s)</a:t>
            </a:r>
            <a:endParaRPr lang="en-US" sz="1600" b="0" i="1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It was not like I was asking for the </a:t>
            </a:r>
            <a:r>
              <a:rPr lang="en-US" sz="1800" b="1" i="0" dirty="0">
                <a:solidFill>
                  <a:schemeClr val="accent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cod</a:t>
            </a:r>
            <a:r>
              <a:rPr lang="en-US" sz="18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to a new clear bunker or anything like that but the amount of resistance </a:t>
            </a:r>
            <a:r>
              <a:rPr lang="en-US" sz="18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got from this      (</a:t>
            </a:r>
            <a:r>
              <a:rPr lang="de-DE" sz="1800" b="0" i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1.044 s)</a:t>
            </a:r>
            <a:endParaRPr lang="en-US" sz="1800" b="0" i="1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It wasn't like I was asking for the code to a </a:t>
            </a:r>
            <a:r>
              <a:rPr lang="en-US" sz="1800" b="1" i="0" dirty="0" err="1">
                <a:solidFill>
                  <a:schemeClr val="accent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nclear</a:t>
            </a:r>
            <a:r>
              <a:rPr lang="en-US" sz="18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bunker or anything like that but the amount of resistance </a:t>
            </a:r>
            <a:r>
              <a:rPr lang="en-US" sz="18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got from this     </a:t>
            </a:r>
            <a:r>
              <a:rPr lang="en-US" sz="1800" b="0" i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(</a:t>
            </a:r>
            <a:r>
              <a:rPr lang="de-DE" sz="1800" b="0" i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1.167 s)</a:t>
            </a:r>
            <a:endParaRPr lang="en-US" sz="18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It wasn't like I was asking for the code to a nuclear bunker or anything like that but the amount of resistance </a:t>
            </a:r>
            <a:r>
              <a:rPr lang="en-US" sz="18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got from this           (</a:t>
            </a:r>
            <a:r>
              <a:rPr lang="de-DE" sz="1800" b="0" i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1.106 s)</a:t>
            </a:r>
            <a:endParaRPr lang="en-US" sz="1800" b="0" i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just">
              <a:buNone/>
            </a:pPr>
            <a:endParaRPr lang="de-DE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073CA8-AF19-4221-B41D-681080F7C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Graphic 4" descr="Checkmark outline">
            <a:extLst>
              <a:ext uri="{FF2B5EF4-FFF2-40B4-BE49-F238E27FC236}">
                <a16:creationId xmlns:a16="http://schemas.microsoft.com/office/drawing/2014/main" id="{F2B73C21-DCF3-4D75-828F-008C0C582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3726150"/>
            <a:ext cx="512899" cy="51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888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0BB81-C638-4091-A063-78A54B658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b="1" i="1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“Oh, he has been away from New York—he has been all round the world. He doesn't know many people here, but he's very sociable, and he wants to know every one.”   Sample-Audio-2 </a:t>
            </a:r>
            <a:endParaRPr lang="de-DE" sz="23900" b="1" dirty="0">
              <a:solidFill>
                <a:schemeClr val="tx2">
                  <a:lumMod val="50000"/>
                  <a:lumOff val="50000"/>
                </a:schemeClr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A7D03-F96B-41BF-92D1-514FDFF1B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13893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800" b="0" i="0" dirty="0">
                <a:solidFill>
                  <a:srgbClr val="064E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Oh he has been away from new york he has been all round the world he doesn't know many people here but he's very sociable and he wants to know every one  		(</a:t>
            </a:r>
            <a:r>
              <a:rPr lang="de-DE" sz="1800" b="0" i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DE" sz="1800" i="1" dirty="0">
                <a:latin typeface="Courier New" panose="02070309020205020404" pitchFamily="49" charset="0"/>
                <a:cs typeface="Courier New" panose="02070309020205020404" pitchFamily="49" charset="0"/>
              </a:rPr>
              <a:t>.667</a:t>
            </a:r>
            <a:r>
              <a:rPr lang="de-DE" sz="1800" b="0" i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s)</a:t>
            </a:r>
            <a:endParaRPr lang="en-US" sz="1800" b="0" i="1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800" b="0" i="0" dirty="0">
                <a:solidFill>
                  <a:srgbClr val="064E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Oh he has been away from new york he has been all round the world he doesn't know many people here but he's very sociable and he wants to know every one    		(</a:t>
            </a:r>
            <a:r>
              <a:rPr lang="de-DE" sz="1800" b="0" i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1.560 s)</a:t>
            </a:r>
            <a:endParaRPr lang="en-US" sz="1800" b="0" i="1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800" b="0" i="0" dirty="0">
                <a:solidFill>
                  <a:srgbClr val="064E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Oh he has been away from new york he has been all round the world he doesn't know many people here but he's very sociable and he wants to know every one    		(</a:t>
            </a:r>
            <a:r>
              <a:rPr lang="de-DE" sz="1800" i="1" dirty="0">
                <a:latin typeface="Courier New" panose="02070309020205020404" pitchFamily="49" charset="0"/>
                <a:cs typeface="Courier New" panose="02070309020205020404" pitchFamily="49" charset="0"/>
              </a:rPr>
              <a:t>2.214</a:t>
            </a:r>
            <a:r>
              <a:rPr lang="de-DE" sz="1800" b="0" i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s)</a:t>
            </a:r>
            <a:endParaRPr lang="en-US" sz="1800" b="0" i="0" dirty="0">
              <a:solidFill>
                <a:srgbClr val="064E3B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800" b="0" i="0" dirty="0">
                <a:solidFill>
                  <a:srgbClr val="064E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Oh he has been away from new york he has been all round the world he doesn't know many people here but he's very sociable and he wants to know everyone      		(</a:t>
            </a:r>
            <a:r>
              <a:rPr lang="de-DE" sz="1800" b="0" i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1.406 s)</a:t>
            </a:r>
            <a:endParaRPr lang="en-US" sz="1800" b="0" i="1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rabicPeriod"/>
            </a:pPr>
            <a:endParaRPr lang="de-DE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073CA8-AF19-4221-B41D-681080F7C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2809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47F41-3D5E-4888-8D44-42AEAAA50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b="1" i="1" dirty="0">
                <a:solidFill>
                  <a:schemeClr val="bg2">
                    <a:lumMod val="50000"/>
                  </a:schemeClr>
                </a:solidFill>
                <a:effectLst/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chances are that they are rooted in the productivity crisis   Sample-Audio-3</a:t>
            </a:r>
            <a:endParaRPr lang="de-DE" sz="2400" b="1" dirty="0">
              <a:solidFill>
                <a:schemeClr val="bg2">
                  <a:lumMod val="50000"/>
                </a:schemeClr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5E271-BDE8-405A-92C8-3FC03D04C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23951" cy="4351338"/>
          </a:xfrm>
        </p:spPr>
        <p:txBody>
          <a:bodyPr>
            <a:normAutofit/>
          </a:bodyPr>
          <a:lstStyle/>
          <a:p>
            <a:r>
              <a:rPr lang="en-US" sz="1800" b="0" i="0" dirty="0">
                <a:solidFill>
                  <a:srgbClr val="064E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Chances are that they are </a:t>
            </a:r>
            <a:r>
              <a:rPr lang="en-US" sz="1800" b="0" i="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rutedi</a:t>
            </a:r>
            <a:r>
              <a:rPr lang="en-US" sz="1800" b="0" i="0" dirty="0">
                <a:solidFill>
                  <a:srgbClr val="064E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n-US" sz="1800" b="0" i="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prodetivity</a:t>
            </a:r>
            <a:r>
              <a:rPr lang="en-US" sz="1800" b="0" i="0" dirty="0"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0" i="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crizes</a:t>
            </a:r>
            <a:r>
              <a:rPr lang="en-US" sz="1800" b="0" i="0" dirty="0"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b="0" i="0" dirty="0">
                <a:solidFill>
                  <a:srgbClr val="064E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0" i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DE" sz="1800" i="1" dirty="0">
                <a:latin typeface="Courier New" panose="02070309020205020404" pitchFamily="49" charset="0"/>
                <a:cs typeface="Courier New" panose="02070309020205020404" pitchFamily="49" charset="0"/>
              </a:rPr>
              <a:t>.348</a:t>
            </a:r>
            <a:r>
              <a:rPr lang="de-DE" sz="1800" b="0" i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s)</a:t>
            </a:r>
            <a:endParaRPr lang="en-US" sz="1800" b="0" i="1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b="0" i="0" dirty="0">
              <a:solidFill>
                <a:srgbClr val="FF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b="0" i="0" dirty="0">
                <a:solidFill>
                  <a:srgbClr val="064E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Chances are that they are rooted in the productivity </a:t>
            </a:r>
            <a:r>
              <a:rPr lang="en-US" sz="1800" b="0" i="0" dirty="0"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crises </a:t>
            </a:r>
            <a:r>
              <a:rPr lang="en-US" sz="1800" b="0" i="0" dirty="0">
                <a:solidFill>
                  <a:srgbClr val="064E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0" i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DE" sz="1800" i="1" dirty="0">
                <a:latin typeface="Courier New" panose="02070309020205020404" pitchFamily="49" charset="0"/>
                <a:cs typeface="Courier New" panose="02070309020205020404" pitchFamily="49" charset="0"/>
              </a:rPr>
              <a:t>.747</a:t>
            </a:r>
            <a:r>
              <a:rPr lang="de-DE" sz="1800" b="0" i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s)</a:t>
            </a:r>
            <a:endParaRPr lang="en-US" sz="1800" b="0" i="1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Chances are that they are rooted in the productivity crisis (</a:t>
            </a:r>
            <a:r>
              <a:rPr lang="de-DE" sz="18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DE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.767</a:t>
            </a:r>
            <a:r>
              <a:rPr lang="de-DE" sz="18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s)</a:t>
            </a:r>
            <a:endParaRPr lang="en-US" sz="1800" b="0" i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Chances are that they are rooted in the productivity crisis (</a:t>
            </a:r>
            <a:r>
              <a:rPr lang="de-DE" sz="18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DE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.706</a:t>
            </a:r>
            <a:r>
              <a:rPr lang="de-DE" sz="18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s)</a:t>
            </a:r>
            <a:endParaRPr lang="en-US" sz="1800" b="0" i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sz="18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68786-7B34-4A65-B457-0EFE31F42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35</a:t>
            </a:fld>
            <a:endParaRPr lang="en-US" dirty="0"/>
          </a:p>
        </p:txBody>
      </p:sp>
      <p:pic>
        <p:nvPicPr>
          <p:cNvPr id="6" name="Graphic 5" descr="Checkmark outline">
            <a:extLst>
              <a:ext uri="{FF2B5EF4-FFF2-40B4-BE49-F238E27FC236}">
                <a16:creationId xmlns:a16="http://schemas.microsoft.com/office/drawing/2014/main" id="{26F3EE26-5A05-488E-9C34-9F8A855B5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0172" y="3172550"/>
            <a:ext cx="512899" cy="512899"/>
          </a:xfrm>
          <a:prstGeom prst="rect">
            <a:avLst/>
          </a:prstGeom>
        </p:spPr>
      </p:pic>
      <p:pic>
        <p:nvPicPr>
          <p:cNvPr id="9" name="Graphic 8" descr="Checkmark outline">
            <a:extLst>
              <a:ext uri="{FF2B5EF4-FFF2-40B4-BE49-F238E27FC236}">
                <a16:creationId xmlns:a16="http://schemas.microsoft.com/office/drawing/2014/main" id="{35910A24-CF0A-44DD-A3EE-F5989BDD6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3819" y="3864836"/>
            <a:ext cx="512899" cy="51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9594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575A0-FB0A-4C01-9C10-6A0FB0CEF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36</a:t>
            </a:fld>
            <a:endParaRPr lang="en-US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076512F-E9E2-4834-AD9A-7AD34D9F14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014" y="2202634"/>
            <a:ext cx="9375227" cy="6155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4F0B3351-A6B6-432A-920A-5110F6B45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145" y="4105164"/>
            <a:ext cx="10620703" cy="4924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889C5-E48B-4D6A-B044-EF0847D1861B}"/>
              </a:ext>
            </a:extLst>
          </p:cNvPr>
          <p:cNvSpPr txBox="1"/>
          <p:nvPr/>
        </p:nvSpPr>
        <p:spPr>
          <a:xfrm>
            <a:off x="909145" y="861598"/>
            <a:ext cx="1100433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"SWEAT COVERED BRION'S BODY TRICKLING INTO THE TIGHT </a:t>
            </a:r>
            <a:r>
              <a:rPr kumimoji="0" lang="de-DE" altLang="de-DE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LOWING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CLOTH THAT WAS THE ONLY GARMENT HE WORE"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endParaRPr lang="de-DE" altLang="de-DE" dirty="0">
              <a:latin typeface="Arial" panose="020B0604020202020204" pitchFamily="34" charset="0"/>
            </a:endParaRPr>
          </a:p>
          <a:p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"SWEAT COVERED BRION'S BODY TRICKLING INTO THE TIGHT LOIN CLOTH THAT WAS THE ONLY GARMENT HE WORE"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de-DE" alt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kumimoji="0" lang="de-DE" alt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de-DE" altLang="de-DE" dirty="0">
              <a:latin typeface="Arial" panose="020B0604020202020204" pitchFamily="34" charset="0"/>
            </a:endParaRPr>
          </a:p>
          <a:p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"SWEAT COVERED BRION'S BODY TRICKLING INTO THE TIGHT LOIN CLOTH THAT WAS THE ONLY GARMENT HE WORE"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de-DE" alt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kumimoji="0" lang="de-DE" alt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"SWEAT COVERED BRION'S BODY TRICKLING INTO THE TIGHT LOIN CLOTH THAT WAS THE ONLY GARMENT HE WORE"</a:t>
            </a:r>
            <a:r>
              <a:rPr kumimoji="0" lang="de-DE" alt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de-DE" alt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kumimoji="0" lang="de-DE" alt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40781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47F41-3D5E-4888-8D44-42AEAAA50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567" y="365125"/>
            <a:ext cx="11123951" cy="1325563"/>
          </a:xfrm>
        </p:spPr>
        <p:txBody>
          <a:bodyPr>
            <a:noAutofit/>
          </a:bodyPr>
          <a:lstStyle/>
          <a:p>
            <a:r>
              <a:rPr lang="en-US" sz="2800" b="1" i="1" dirty="0">
                <a:solidFill>
                  <a:schemeClr val="bg2">
                    <a:lumMod val="50000"/>
                  </a:schemeClr>
                </a:solidFill>
                <a:effectLst/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 am checking the performance of speech to text recognition  </a:t>
            </a:r>
            <a:endParaRPr lang="de-DE" sz="2800" b="1" dirty="0">
              <a:solidFill>
                <a:schemeClr val="bg2">
                  <a:lumMod val="50000"/>
                </a:schemeClr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5E271-BDE8-405A-92C8-3FC03D04C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23951" cy="4351338"/>
          </a:xfrm>
        </p:spPr>
        <p:txBody>
          <a:bodyPr>
            <a:normAutofit/>
          </a:bodyPr>
          <a:lstStyle/>
          <a:p>
            <a:r>
              <a:rPr lang="en-US" sz="1800" b="0" i="0" dirty="0">
                <a:solidFill>
                  <a:srgbClr val="064E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 am checking the performance of speech to </a:t>
            </a:r>
            <a:r>
              <a:rPr lang="en-US" sz="1800" b="0" i="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extrecognition</a:t>
            </a:r>
            <a:r>
              <a:rPr lang="en-US" sz="1800" b="0" i="0" dirty="0">
                <a:solidFill>
                  <a:srgbClr val="064E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sz="1800" b="0" i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DE" sz="1800" i="1" dirty="0">
                <a:latin typeface="Courier New" panose="02070309020205020404" pitchFamily="49" charset="0"/>
                <a:cs typeface="Courier New" panose="02070309020205020404" pitchFamily="49" charset="0"/>
              </a:rPr>
              <a:t>.458</a:t>
            </a:r>
            <a:r>
              <a:rPr lang="de-DE" sz="1800" b="0" i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s)</a:t>
            </a:r>
            <a:endParaRPr lang="en-US" sz="1800" b="0" i="1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b="0" i="0" dirty="0">
              <a:solidFill>
                <a:srgbClr val="FF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b="0" i="0" dirty="0">
                <a:solidFill>
                  <a:srgbClr val="064E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 am </a:t>
            </a:r>
            <a:r>
              <a:rPr lang="en-US" sz="1800" b="0" i="0" dirty="0"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taking</a:t>
            </a:r>
            <a:r>
              <a:rPr lang="en-US" sz="1800" b="0" i="0" dirty="0">
                <a:solidFill>
                  <a:srgbClr val="064E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the performance of speech to text recognition (</a:t>
            </a:r>
            <a:r>
              <a:rPr lang="de-DE" sz="1800" i="1" dirty="0">
                <a:solidFill>
                  <a:srgbClr val="064E3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1.144</a:t>
            </a:r>
            <a:r>
              <a:rPr lang="de-DE" sz="1800" b="0" i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s)</a:t>
            </a:r>
            <a:endParaRPr lang="en-US" sz="1800" b="0" i="1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b="0" i="0" dirty="0">
                <a:solidFill>
                  <a:srgbClr val="064E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 am checking the performance of speech to </a:t>
            </a:r>
            <a:r>
              <a:rPr lang="en-US" sz="1800" b="0" i="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dext</a:t>
            </a:r>
            <a:r>
              <a:rPr lang="en-US" sz="1800" b="0" i="0" dirty="0">
                <a:solidFill>
                  <a:srgbClr val="064E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recognition</a:t>
            </a:r>
            <a:r>
              <a:rPr lang="en-US" sz="1800" b="0" i="0" dirty="0"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0" i="0" dirty="0">
                <a:solidFill>
                  <a:srgbClr val="064E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b="0" i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1.542 s)</a:t>
            </a:r>
            <a:endParaRPr lang="en-US" sz="1800" b="0" i="1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b="0" i="0" dirty="0">
              <a:solidFill>
                <a:srgbClr val="00B05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b="0" i="0" dirty="0">
                <a:solidFill>
                  <a:srgbClr val="064E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 am checking the performance of speech to text recognition (</a:t>
            </a:r>
            <a:r>
              <a:rPr lang="de-DE" sz="1800" i="1" dirty="0">
                <a:solidFill>
                  <a:srgbClr val="064E3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1.157</a:t>
            </a:r>
            <a:r>
              <a:rPr lang="de-DE" sz="1800" b="0" i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s)</a:t>
            </a:r>
            <a:endParaRPr lang="en-US" sz="1800" b="0" i="1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sz="18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68786-7B34-4A65-B457-0EFE31F42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37</a:t>
            </a:fld>
            <a:endParaRPr lang="en-US" dirty="0"/>
          </a:p>
        </p:txBody>
      </p:sp>
      <p:pic>
        <p:nvPicPr>
          <p:cNvPr id="9" name="Graphic 8" descr="Checkmark outline">
            <a:extLst>
              <a:ext uri="{FF2B5EF4-FFF2-40B4-BE49-F238E27FC236}">
                <a16:creationId xmlns:a16="http://schemas.microsoft.com/office/drawing/2014/main" id="{35910A24-CF0A-44DD-A3EE-F5989BDD6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0901" y="3909629"/>
            <a:ext cx="512899" cy="51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244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47F41-3D5E-4888-8D44-42AEAAA50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567" y="365125"/>
            <a:ext cx="11123951" cy="1325563"/>
          </a:xfrm>
        </p:spPr>
        <p:txBody>
          <a:bodyPr>
            <a:noAutofit/>
          </a:bodyPr>
          <a:lstStyle/>
          <a:p>
            <a:r>
              <a:rPr lang="en-US" sz="2800" b="1" i="1" dirty="0">
                <a:solidFill>
                  <a:schemeClr val="bg2">
                    <a:lumMod val="50000"/>
                  </a:schemeClr>
                </a:solidFill>
                <a:effectLst/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Learn powerful representations from speech audio</a:t>
            </a:r>
            <a:endParaRPr lang="de-DE" sz="2800" b="1" dirty="0">
              <a:solidFill>
                <a:schemeClr val="bg2">
                  <a:lumMod val="50000"/>
                </a:schemeClr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5E271-BDE8-405A-92C8-3FC03D04C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23951" cy="4351338"/>
          </a:xfrm>
        </p:spPr>
        <p:txBody>
          <a:bodyPr>
            <a:normAutofit/>
          </a:bodyPr>
          <a:lstStyle/>
          <a:p>
            <a:r>
              <a:rPr lang="en-US" sz="1800" b="0" i="0" dirty="0"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 OUR FORTHE </a:t>
            </a:r>
            <a:r>
              <a:rPr lang="en-US" sz="1800" b="0" i="0" dirty="0">
                <a:solidFill>
                  <a:srgbClr val="064E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REPRESENTATIONS FROM SPEECH </a:t>
            </a:r>
            <a:r>
              <a:rPr lang="en-US" sz="1800" b="0" i="0" dirty="0"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AUDUE</a:t>
            </a:r>
            <a:r>
              <a:rPr lang="en-US" sz="1800" b="0" i="0" dirty="0">
                <a:solidFill>
                  <a:srgbClr val="064E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sz="1800" b="0" i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DE" sz="1800" i="1" dirty="0">
                <a:latin typeface="Courier New" panose="02070309020205020404" pitchFamily="49" charset="0"/>
                <a:cs typeface="Courier New" panose="02070309020205020404" pitchFamily="49" charset="0"/>
              </a:rPr>
              <a:t>.594</a:t>
            </a:r>
            <a:r>
              <a:rPr lang="de-DE" sz="1800" b="0" i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s)</a:t>
            </a:r>
            <a:endParaRPr lang="en-US" sz="1800" b="0" i="1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b="0" i="0" dirty="0">
              <a:solidFill>
                <a:srgbClr val="FF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b="0" i="0" dirty="0">
                <a:solidFill>
                  <a:srgbClr val="064E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LEARN POWERFUL REPRESENTATIONS FROM SPEECH </a:t>
            </a:r>
            <a:r>
              <a:rPr lang="en-US" sz="1800" b="0" i="0" dirty="0"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ARDU</a:t>
            </a:r>
            <a:r>
              <a:rPr lang="en-US" sz="1800" b="0" i="0" dirty="0">
                <a:solidFill>
                  <a:srgbClr val="064E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sz="1800" b="0" i="1" dirty="0">
                <a:solidFill>
                  <a:srgbClr val="064E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0.979</a:t>
            </a:r>
            <a:r>
              <a:rPr lang="de-DE" sz="1800" b="0" i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s)</a:t>
            </a:r>
            <a:endParaRPr lang="en-US" sz="1800" b="0" i="1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b="0" i="0" dirty="0">
                <a:solidFill>
                  <a:srgbClr val="064E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LEARN POWERFUL REPRESENTATIONS FROM SPEECH </a:t>
            </a:r>
            <a:r>
              <a:rPr lang="en-US" sz="1800" b="0" i="0" dirty="0"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ODIO </a:t>
            </a:r>
            <a:r>
              <a:rPr lang="en-US" sz="1800" b="0" i="0" dirty="0">
                <a:solidFill>
                  <a:srgbClr val="064E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sz="1800" b="0" i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1.943 s)</a:t>
            </a:r>
            <a:endParaRPr lang="en-US" sz="1800" b="0" i="1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b="0" i="0" dirty="0">
              <a:solidFill>
                <a:srgbClr val="00B05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b="0" i="0" dirty="0">
                <a:solidFill>
                  <a:srgbClr val="064E3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LEARN POWERFUL REPRESENTATIONS FROM SPEECH AUDIO(</a:t>
            </a:r>
            <a:r>
              <a:rPr lang="de-DE" sz="1800" i="1" dirty="0">
                <a:solidFill>
                  <a:srgbClr val="064E3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1.143</a:t>
            </a:r>
            <a:r>
              <a:rPr lang="de-DE" sz="1800" b="0" i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s)</a:t>
            </a:r>
            <a:endParaRPr lang="en-US" sz="1800" b="0" i="1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sz="18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68786-7B34-4A65-B457-0EFE31F42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38</a:t>
            </a:fld>
            <a:endParaRPr lang="en-US" dirty="0"/>
          </a:p>
        </p:txBody>
      </p:sp>
      <p:pic>
        <p:nvPicPr>
          <p:cNvPr id="9" name="Graphic 8" descr="Checkmark outline">
            <a:extLst>
              <a:ext uri="{FF2B5EF4-FFF2-40B4-BE49-F238E27FC236}">
                <a16:creationId xmlns:a16="http://schemas.microsoft.com/office/drawing/2014/main" id="{35910A24-CF0A-44DD-A3EE-F5989BDD6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21102" y="3899119"/>
            <a:ext cx="512899" cy="51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281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BBD6A-DF32-4EC3-959F-B7EE4ED17E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435" y="1463040"/>
            <a:ext cx="11330152" cy="2340864"/>
          </a:xfrm>
        </p:spPr>
        <p:txBody>
          <a:bodyPr/>
          <a:lstStyle/>
          <a:p>
            <a:r>
              <a:rPr lang="en-GB" dirty="0"/>
              <a:t>Our speech is our identity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1245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79311-5803-4315-B102-578F5C1F2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b="1" dirty="0"/>
              <a:t>Why is ASR desirable for all Languages?</a:t>
            </a:r>
            <a:endParaRPr lang="de-DE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F5C8C-A655-4C1E-91C3-83BD52BCC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Speech is the primary means of human communication</a:t>
            </a:r>
          </a:p>
          <a:p>
            <a:r>
              <a:rPr lang="en-GB" dirty="0"/>
              <a:t>Develop Interface for both literate and moderate users</a:t>
            </a:r>
          </a:p>
          <a:p>
            <a:r>
              <a:rPr lang="en-GB" dirty="0"/>
              <a:t>It can also contribute to preserve the endangered languages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 have around 7000 languages and around 100 languages (only) have matured ASR system </a:t>
            </a:r>
          </a:p>
          <a:p>
            <a:endParaRPr lang="en-GB" dirty="0"/>
          </a:p>
          <a:p>
            <a:endParaRPr lang="en-GB" dirty="0"/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2F17D-0370-45D4-9CD7-ADE3E0ED5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9203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4AB7B-924C-44D9-8E52-FC907C0E92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8789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8017D-8005-4546-9D0E-71C6CCFB6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HISTORY OF ASR</a:t>
            </a:r>
            <a:endParaRPr lang="de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5886DC-C08F-483C-8CCE-335E80D7D3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9674" t="13116" r="39538" b="46305"/>
          <a:stretch/>
        </p:blipFill>
        <p:spPr>
          <a:xfrm>
            <a:off x="4960883" y="1530713"/>
            <a:ext cx="2270234" cy="249280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EFEF25-305F-4041-AE7A-789277CA5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5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9C03A2-95FB-417E-8264-10EF59EA6E9B}"/>
              </a:ext>
            </a:extLst>
          </p:cNvPr>
          <p:cNvCxnSpPr/>
          <p:nvPr/>
        </p:nvCxnSpPr>
        <p:spPr>
          <a:xfrm>
            <a:off x="1261241" y="5812221"/>
            <a:ext cx="104367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BFECCB-1DEB-4801-A43C-00C05E63DE04}"/>
              </a:ext>
            </a:extLst>
          </p:cNvPr>
          <p:cNvCxnSpPr/>
          <p:nvPr/>
        </p:nvCxnSpPr>
        <p:spPr>
          <a:xfrm>
            <a:off x="1849821" y="5570483"/>
            <a:ext cx="0" cy="472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672DF05-9E6E-42B2-93C1-663EB3082189}"/>
              </a:ext>
            </a:extLst>
          </p:cNvPr>
          <p:cNvSpPr txBox="1"/>
          <p:nvPr/>
        </p:nvSpPr>
        <p:spPr>
          <a:xfrm>
            <a:off x="1501007" y="605396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1922</a:t>
            </a:r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B2AB5C-464E-4632-88B9-B2352C173C74}"/>
              </a:ext>
            </a:extLst>
          </p:cNvPr>
          <p:cNvSpPr txBox="1"/>
          <p:nvPr/>
        </p:nvSpPr>
        <p:spPr>
          <a:xfrm>
            <a:off x="1261241" y="6492867"/>
            <a:ext cx="68632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5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Automatic Speech Recognition: A Review, </a:t>
            </a:r>
            <a:r>
              <a:rPr lang="en-US" sz="1050" b="0" i="0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  <a:t>December 2012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B13DFE-6222-46B6-94A4-1DAB89F594CF}"/>
              </a:ext>
            </a:extLst>
          </p:cNvPr>
          <p:cNvSpPr txBox="1"/>
          <p:nvPr/>
        </p:nvSpPr>
        <p:spPr>
          <a:xfrm>
            <a:off x="7388773" y="5073085"/>
            <a:ext cx="4803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Frequency of Female Voice = 165-255 HZ </a:t>
            </a:r>
          </a:p>
          <a:p>
            <a:r>
              <a:rPr lang="en-GB" dirty="0"/>
              <a:t>Frequency of Male Voice = 85-185 HZ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78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8017D-8005-4546-9D0E-71C6CCFB6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HISTORY OF ASR</a:t>
            </a:r>
            <a:endParaRPr lang="de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5886DC-C08F-483C-8CCE-335E80D7D3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9674" t="13116" r="39538" b="46305"/>
          <a:stretch/>
        </p:blipFill>
        <p:spPr>
          <a:xfrm>
            <a:off x="1282261" y="4334592"/>
            <a:ext cx="1135117" cy="124640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EFEF25-305F-4041-AE7A-789277CA5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6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9C03A2-95FB-417E-8264-10EF59EA6E9B}"/>
              </a:ext>
            </a:extLst>
          </p:cNvPr>
          <p:cNvCxnSpPr/>
          <p:nvPr/>
        </p:nvCxnSpPr>
        <p:spPr>
          <a:xfrm>
            <a:off x="1261241" y="5812221"/>
            <a:ext cx="104367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BFECCB-1DEB-4801-A43C-00C05E63DE04}"/>
              </a:ext>
            </a:extLst>
          </p:cNvPr>
          <p:cNvCxnSpPr/>
          <p:nvPr/>
        </p:nvCxnSpPr>
        <p:spPr>
          <a:xfrm>
            <a:off x="1849821" y="5570483"/>
            <a:ext cx="0" cy="472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672DF05-9E6E-42B2-93C1-663EB3082189}"/>
              </a:ext>
            </a:extLst>
          </p:cNvPr>
          <p:cNvSpPr txBox="1"/>
          <p:nvPr/>
        </p:nvSpPr>
        <p:spPr>
          <a:xfrm>
            <a:off x="1501007" y="605396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1922</a:t>
            </a:r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993418-EE18-40EA-8A8D-E710F7F3D46D}"/>
              </a:ext>
            </a:extLst>
          </p:cNvPr>
          <p:cNvSpPr txBox="1"/>
          <p:nvPr/>
        </p:nvSpPr>
        <p:spPr>
          <a:xfrm>
            <a:off x="1282261" y="384439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 word</a:t>
            </a:r>
            <a:endParaRPr lang="de-DE" dirty="0"/>
          </a:p>
        </p:txBody>
      </p:sp>
      <p:pic>
        <p:nvPicPr>
          <p:cNvPr id="1028" name="Picture 4" descr="IBM Archives: IBM Shoebox">
            <a:extLst>
              <a:ext uri="{FF2B5EF4-FFF2-40B4-BE49-F238E27FC236}">
                <a16:creationId xmlns:a16="http://schemas.microsoft.com/office/drawing/2014/main" id="{F195D760-46DE-48F1-9A8A-02E2FD09B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359" y="1547835"/>
            <a:ext cx="3605048" cy="204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796DF4F-D30A-4D03-94F4-7A5BC2EEA4B8}"/>
              </a:ext>
            </a:extLst>
          </p:cNvPr>
          <p:cNvCxnSpPr/>
          <p:nvPr/>
        </p:nvCxnSpPr>
        <p:spPr>
          <a:xfrm>
            <a:off x="3063766" y="5570482"/>
            <a:ext cx="0" cy="472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A9CC2C-218B-44C9-9133-9B7A8653E050}"/>
              </a:ext>
            </a:extLst>
          </p:cNvPr>
          <p:cNvSpPr txBox="1"/>
          <p:nvPr/>
        </p:nvSpPr>
        <p:spPr>
          <a:xfrm>
            <a:off x="2714952" y="609000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1962</a:t>
            </a:r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CFD038-1883-4FBB-98EF-8F01F0DB7122}"/>
              </a:ext>
            </a:extLst>
          </p:cNvPr>
          <p:cNvSpPr txBox="1"/>
          <p:nvPr/>
        </p:nvSpPr>
        <p:spPr>
          <a:xfrm>
            <a:off x="3794234" y="3605149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/>
              <a:t>ShoeBox</a:t>
            </a:r>
            <a:r>
              <a:rPr lang="en-GB" b="1" dirty="0"/>
              <a:t> (IBM) 1-16 isolated words </a:t>
            </a:r>
            <a:endParaRPr lang="de-DE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C0965B-A901-4BC0-BC74-D2942BC59162}"/>
              </a:ext>
            </a:extLst>
          </p:cNvPr>
          <p:cNvSpPr txBox="1"/>
          <p:nvPr/>
        </p:nvSpPr>
        <p:spPr>
          <a:xfrm>
            <a:off x="1261241" y="6555276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Automatic Speech Recognition: A Review, </a:t>
            </a:r>
            <a:r>
              <a:rPr lang="en-US" sz="1100" b="0" i="0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  <a:t>December 2012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1F0F6A-8801-4FA5-8697-14B4295C49E1}"/>
              </a:ext>
            </a:extLst>
          </p:cNvPr>
          <p:cNvCxnSpPr/>
          <p:nvPr/>
        </p:nvCxnSpPr>
        <p:spPr>
          <a:xfrm>
            <a:off x="2455166" y="5575738"/>
            <a:ext cx="0" cy="472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32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8017D-8005-4546-9D0E-71C6CCFB6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HISTORY OF ASR</a:t>
            </a:r>
            <a:endParaRPr lang="de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5886DC-C08F-483C-8CCE-335E80D7D3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9674" t="13116" r="39538" b="46305"/>
          <a:stretch/>
        </p:blipFill>
        <p:spPr>
          <a:xfrm>
            <a:off x="1282261" y="4334592"/>
            <a:ext cx="1135117" cy="124640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EFEF25-305F-4041-AE7A-789277CA5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9C03A2-95FB-417E-8264-10EF59EA6E9B}"/>
              </a:ext>
            </a:extLst>
          </p:cNvPr>
          <p:cNvCxnSpPr/>
          <p:nvPr/>
        </p:nvCxnSpPr>
        <p:spPr>
          <a:xfrm>
            <a:off x="1261241" y="5812221"/>
            <a:ext cx="104367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BFECCB-1DEB-4801-A43C-00C05E63DE04}"/>
              </a:ext>
            </a:extLst>
          </p:cNvPr>
          <p:cNvCxnSpPr/>
          <p:nvPr/>
        </p:nvCxnSpPr>
        <p:spPr>
          <a:xfrm>
            <a:off x="1849821" y="5570483"/>
            <a:ext cx="0" cy="472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672DF05-9E6E-42B2-93C1-663EB3082189}"/>
              </a:ext>
            </a:extLst>
          </p:cNvPr>
          <p:cNvSpPr txBox="1"/>
          <p:nvPr/>
        </p:nvSpPr>
        <p:spPr>
          <a:xfrm>
            <a:off x="1501007" y="605396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1922</a:t>
            </a:r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993418-EE18-40EA-8A8D-E710F7F3D46D}"/>
              </a:ext>
            </a:extLst>
          </p:cNvPr>
          <p:cNvSpPr txBox="1"/>
          <p:nvPr/>
        </p:nvSpPr>
        <p:spPr>
          <a:xfrm>
            <a:off x="1282261" y="384439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 word</a:t>
            </a:r>
            <a:endParaRPr lang="de-DE" dirty="0"/>
          </a:p>
        </p:txBody>
      </p:sp>
      <p:pic>
        <p:nvPicPr>
          <p:cNvPr id="1028" name="Picture 4" descr="IBM Archives: IBM Shoebox">
            <a:extLst>
              <a:ext uri="{FF2B5EF4-FFF2-40B4-BE49-F238E27FC236}">
                <a16:creationId xmlns:a16="http://schemas.microsoft.com/office/drawing/2014/main" id="{F195D760-46DE-48F1-9A8A-02E2FD09B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036" y="4334592"/>
            <a:ext cx="1366344" cy="11533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796DF4F-D30A-4D03-94F4-7A5BC2EEA4B8}"/>
              </a:ext>
            </a:extLst>
          </p:cNvPr>
          <p:cNvCxnSpPr/>
          <p:nvPr/>
        </p:nvCxnSpPr>
        <p:spPr>
          <a:xfrm>
            <a:off x="3063766" y="5570482"/>
            <a:ext cx="0" cy="472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A9CC2C-218B-44C9-9133-9B7A8653E050}"/>
              </a:ext>
            </a:extLst>
          </p:cNvPr>
          <p:cNvSpPr txBox="1"/>
          <p:nvPr/>
        </p:nvSpPr>
        <p:spPr>
          <a:xfrm>
            <a:off x="2714952" y="609000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1962</a:t>
            </a:r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CFD038-1883-4FBB-98EF-8F01F0DB7122}"/>
              </a:ext>
            </a:extLst>
          </p:cNvPr>
          <p:cNvSpPr txBox="1"/>
          <p:nvPr/>
        </p:nvSpPr>
        <p:spPr>
          <a:xfrm>
            <a:off x="2575036" y="3628795"/>
            <a:ext cx="1506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16 words</a:t>
            </a:r>
          </a:p>
          <a:p>
            <a:r>
              <a:rPr lang="en-GB" dirty="0"/>
              <a:t>isolated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237BFE-86F5-4483-882E-99E1F86534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8918" y="1528513"/>
            <a:ext cx="2243220" cy="18165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8C75D7-4B7A-4F42-9346-BB5B1403EE8D}"/>
              </a:ext>
            </a:extLst>
          </p:cNvPr>
          <p:cNvSpPr txBox="1"/>
          <p:nvPr/>
        </p:nvSpPr>
        <p:spPr>
          <a:xfrm>
            <a:off x="4553322" y="3475059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HARPY-1976 connected words </a:t>
            </a:r>
            <a:endParaRPr lang="de-D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C279ED-428E-430D-8534-B63E3BDD9725}"/>
              </a:ext>
            </a:extLst>
          </p:cNvPr>
          <p:cNvSpPr txBox="1"/>
          <p:nvPr/>
        </p:nvSpPr>
        <p:spPr>
          <a:xfrm>
            <a:off x="1292773" y="6570272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5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Automatic Speech Recognition: A Review, </a:t>
            </a:r>
            <a:r>
              <a:rPr lang="en-US" sz="1050" b="0" i="0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  <a:t>December 2012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391821-0F01-41CE-8AC2-D998780A34D3}"/>
              </a:ext>
            </a:extLst>
          </p:cNvPr>
          <p:cNvCxnSpPr/>
          <p:nvPr/>
        </p:nvCxnSpPr>
        <p:spPr>
          <a:xfrm>
            <a:off x="2455166" y="5575738"/>
            <a:ext cx="0" cy="472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268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8017D-8005-4546-9D0E-71C6CCFB6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HISTORY OF ASR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EFEF25-305F-4041-AE7A-789277CA5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8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9C03A2-95FB-417E-8264-10EF59EA6E9B}"/>
              </a:ext>
            </a:extLst>
          </p:cNvPr>
          <p:cNvCxnSpPr/>
          <p:nvPr/>
        </p:nvCxnSpPr>
        <p:spPr>
          <a:xfrm>
            <a:off x="1261241" y="5812221"/>
            <a:ext cx="104367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BFECCB-1DEB-4801-A43C-00C05E63DE04}"/>
              </a:ext>
            </a:extLst>
          </p:cNvPr>
          <p:cNvCxnSpPr/>
          <p:nvPr/>
        </p:nvCxnSpPr>
        <p:spPr>
          <a:xfrm>
            <a:off x="1849821" y="5570483"/>
            <a:ext cx="0" cy="472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672DF05-9E6E-42B2-93C1-663EB3082189}"/>
              </a:ext>
            </a:extLst>
          </p:cNvPr>
          <p:cNvSpPr txBox="1"/>
          <p:nvPr/>
        </p:nvSpPr>
        <p:spPr>
          <a:xfrm>
            <a:off x="1501007" y="605396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1922</a:t>
            </a:r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993418-EE18-40EA-8A8D-E710F7F3D46D}"/>
              </a:ext>
            </a:extLst>
          </p:cNvPr>
          <p:cNvSpPr txBox="1"/>
          <p:nvPr/>
        </p:nvSpPr>
        <p:spPr>
          <a:xfrm>
            <a:off x="1282261" y="384439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 word</a:t>
            </a:r>
            <a:endParaRPr lang="de-DE" dirty="0"/>
          </a:p>
        </p:txBody>
      </p:sp>
      <p:pic>
        <p:nvPicPr>
          <p:cNvPr id="1028" name="Picture 4" descr="IBM Archives: IBM Shoebox">
            <a:extLst>
              <a:ext uri="{FF2B5EF4-FFF2-40B4-BE49-F238E27FC236}">
                <a16:creationId xmlns:a16="http://schemas.microsoft.com/office/drawing/2014/main" id="{F195D760-46DE-48F1-9A8A-02E2FD09B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036" y="4334592"/>
            <a:ext cx="1366344" cy="11533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796DF4F-D30A-4D03-94F4-7A5BC2EEA4B8}"/>
              </a:ext>
            </a:extLst>
          </p:cNvPr>
          <p:cNvCxnSpPr/>
          <p:nvPr/>
        </p:nvCxnSpPr>
        <p:spPr>
          <a:xfrm>
            <a:off x="3063766" y="5570482"/>
            <a:ext cx="0" cy="472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A9CC2C-218B-44C9-9133-9B7A8653E050}"/>
              </a:ext>
            </a:extLst>
          </p:cNvPr>
          <p:cNvSpPr txBox="1"/>
          <p:nvPr/>
        </p:nvSpPr>
        <p:spPr>
          <a:xfrm>
            <a:off x="2714952" y="604344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1962</a:t>
            </a:r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CFD038-1883-4FBB-98EF-8F01F0DB7122}"/>
              </a:ext>
            </a:extLst>
          </p:cNvPr>
          <p:cNvSpPr txBox="1"/>
          <p:nvPr/>
        </p:nvSpPr>
        <p:spPr>
          <a:xfrm>
            <a:off x="2575036" y="3628795"/>
            <a:ext cx="1506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16 words</a:t>
            </a:r>
          </a:p>
          <a:p>
            <a:r>
              <a:rPr lang="en-GB" dirty="0"/>
              <a:t>isolated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237BFE-86F5-4483-882E-99E1F8653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250" y="4285640"/>
            <a:ext cx="1424180" cy="11533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8C75D7-4B7A-4F42-9346-BB5B1403EE8D}"/>
              </a:ext>
            </a:extLst>
          </p:cNvPr>
          <p:cNvSpPr txBox="1"/>
          <p:nvPr/>
        </p:nvSpPr>
        <p:spPr>
          <a:xfrm>
            <a:off x="4125376" y="3382726"/>
            <a:ext cx="1441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1000 words</a:t>
            </a:r>
          </a:p>
          <a:p>
            <a:r>
              <a:rPr lang="en-GB" dirty="0"/>
              <a:t>Connected </a:t>
            </a:r>
          </a:p>
          <a:p>
            <a:r>
              <a:rPr lang="en-GB" dirty="0"/>
              <a:t>Speech </a:t>
            </a:r>
            <a:endParaRPr lang="de-DE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19EF358-60FB-427A-9BF7-418322612E8A}"/>
              </a:ext>
            </a:extLst>
          </p:cNvPr>
          <p:cNvCxnSpPr/>
          <p:nvPr/>
        </p:nvCxnSpPr>
        <p:spPr>
          <a:xfrm>
            <a:off x="4667411" y="5570481"/>
            <a:ext cx="0" cy="472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AE4C0F7-157A-4C42-8939-962378BAFC12}"/>
              </a:ext>
            </a:extLst>
          </p:cNvPr>
          <p:cNvSpPr txBox="1"/>
          <p:nvPr/>
        </p:nvSpPr>
        <p:spPr>
          <a:xfrm>
            <a:off x="4308579" y="605396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1976</a:t>
            </a:r>
            <a:endParaRPr lang="de-D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60BEF8-71F8-4149-945C-42BB23384B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0922" y="1477726"/>
            <a:ext cx="3895725" cy="1905000"/>
          </a:xfrm>
          <a:prstGeom prst="rect">
            <a:avLst/>
          </a:prstGeom>
        </p:spPr>
      </p:pic>
      <p:pic>
        <p:nvPicPr>
          <p:cNvPr id="21" name="Content Placeholder 5">
            <a:extLst>
              <a:ext uri="{FF2B5EF4-FFF2-40B4-BE49-F238E27FC236}">
                <a16:creationId xmlns:a16="http://schemas.microsoft.com/office/drawing/2014/main" id="{49D303A1-0E2D-46A2-ADC0-7A8E2C5F4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l="39674" t="13116" r="39538" b="46305"/>
          <a:stretch/>
        </p:blipFill>
        <p:spPr>
          <a:xfrm>
            <a:off x="1329609" y="4334591"/>
            <a:ext cx="1125557" cy="1235887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D309E2-1330-47CA-83C7-5FD7BD9BA118}"/>
              </a:ext>
            </a:extLst>
          </p:cNvPr>
          <p:cNvSpPr txBox="1"/>
          <p:nvPr/>
        </p:nvSpPr>
        <p:spPr>
          <a:xfrm>
            <a:off x="1353533" y="6538912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Automatic Speech Recognition: A Review, </a:t>
            </a:r>
            <a:r>
              <a:rPr lang="en-US" sz="1200" b="0" i="0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  <a:t>December 2012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7C6D79B-39B3-48A4-A58F-DB84D523C701}"/>
              </a:ext>
            </a:extLst>
          </p:cNvPr>
          <p:cNvCxnSpPr/>
          <p:nvPr/>
        </p:nvCxnSpPr>
        <p:spPr>
          <a:xfrm>
            <a:off x="2455166" y="5575738"/>
            <a:ext cx="0" cy="472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4FAD3ED-3AF3-49AF-9E04-FE9A13A2187C}"/>
              </a:ext>
            </a:extLst>
          </p:cNvPr>
          <p:cNvCxnSpPr/>
          <p:nvPr/>
        </p:nvCxnSpPr>
        <p:spPr>
          <a:xfrm>
            <a:off x="3788979" y="5580995"/>
            <a:ext cx="0" cy="472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4369834-9F9D-4C47-9210-CA7592AFC9A1}"/>
              </a:ext>
            </a:extLst>
          </p:cNvPr>
          <p:cNvSpPr txBox="1"/>
          <p:nvPr/>
        </p:nvSpPr>
        <p:spPr>
          <a:xfrm>
            <a:off x="6295698" y="3129014"/>
            <a:ext cx="2995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10K+ words with LVCSR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5284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8017D-8005-4546-9D0E-71C6CCFB6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HISTORY OF ASR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EFEF25-305F-4041-AE7A-789277CA5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9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9C03A2-95FB-417E-8264-10EF59EA6E9B}"/>
              </a:ext>
            </a:extLst>
          </p:cNvPr>
          <p:cNvCxnSpPr/>
          <p:nvPr/>
        </p:nvCxnSpPr>
        <p:spPr>
          <a:xfrm>
            <a:off x="1261241" y="5812221"/>
            <a:ext cx="104367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BFECCB-1DEB-4801-A43C-00C05E63DE04}"/>
              </a:ext>
            </a:extLst>
          </p:cNvPr>
          <p:cNvCxnSpPr/>
          <p:nvPr/>
        </p:nvCxnSpPr>
        <p:spPr>
          <a:xfrm>
            <a:off x="1849821" y="5570483"/>
            <a:ext cx="0" cy="472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672DF05-9E6E-42B2-93C1-663EB3082189}"/>
              </a:ext>
            </a:extLst>
          </p:cNvPr>
          <p:cNvSpPr txBox="1"/>
          <p:nvPr/>
        </p:nvSpPr>
        <p:spPr>
          <a:xfrm>
            <a:off x="1501007" y="605396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1922</a:t>
            </a:r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993418-EE18-40EA-8A8D-E710F7F3D46D}"/>
              </a:ext>
            </a:extLst>
          </p:cNvPr>
          <p:cNvSpPr txBox="1"/>
          <p:nvPr/>
        </p:nvSpPr>
        <p:spPr>
          <a:xfrm>
            <a:off x="1282261" y="384439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 word</a:t>
            </a:r>
            <a:endParaRPr lang="de-DE" dirty="0"/>
          </a:p>
        </p:txBody>
      </p:sp>
      <p:pic>
        <p:nvPicPr>
          <p:cNvPr id="1028" name="Picture 4" descr="IBM Archives: IBM Shoebox">
            <a:extLst>
              <a:ext uri="{FF2B5EF4-FFF2-40B4-BE49-F238E27FC236}">
                <a16:creationId xmlns:a16="http://schemas.microsoft.com/office/drawing/2014/main" id="{F195D760-46DE-48F1-9A8A-02E2FD09B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036" y="4334592"/>
            <a:ext cx="1366344" cy="11533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796DF4F-D30A-4D03-94F4-7A5BC2EEA4B8}"/>
              </a:ext>
            </a:extLst>
          </p:cNvPr>
          <p:cNvCxnSpPr/>
          <p:nvPr/>
        </p:nvCxnSpPr>
        <p:spPr>
          <a:xfrm>
            <a:off x="3063766" y="5570482"/>
            <a:ext cx="0" cy="472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A9CC2C-218B-44C9-9133-9B7A8653E050}"/>
              </a:ext>
            </a:extLst>
          </p:cNvPr>
          <p:cNvSpPr txBox="1"/>
          <p:nvPr/>
        </p:nvSpPr>
        <p:spPr>
          <a:xfrm>
            <a:off x="2714952" y="604344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1962</a:t>
            </a:r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CFD038-1883-4FBB-98EF-8F01F0DB7122}"/>
              </a:ext>
            </a:extLst>
          </p:cNvPr>
          <p:cNvSpPr txBox="1"/>
          <p:nvPr/>
        </p:nvSpPr>
        <p:spPr>
          <a:xfrm>
            <a:off x="2575036" y="3628795"/>
            <a:ext cx="1506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16 words</a:t>
            </a:r>
          </a:p>
          <a:p>
            <a:r>
              <a:rPr lang="en-GB" dirty="0"/>
              <a:t>isolated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237BFE-86F5-4483-882E-99E1F8653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250" y="4285640"/>
            <a:ext cx="1424180" cy="11533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8C75D7-4B7A-4F42-9346-BB5B1403EE8D}"/>
              </a:ext>
            </a:extLst>
          </p:cNvPr>
          <p:cNvSpPr txBox="1"/>
          <p:nvPr/>
        </p:nvSpPr>
        <p:spPr>
          <a:xfrm>
            <a:off x="4125376" y="3382726"/>
            <a:ext cx="1441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1000 words</a:t>
            </a:r>
          </a:p>
          <a:p>
            <a:r>
              <a:rPr lang="en-GB" dirty="0"/>
              <a:t>Connected </a:t>
            </a:r>
          </a:p>
          <a:p>
            <a:r>
              <a:rPr lang="en-GB" dirty="0"/>
              <a:t>Speech </a:t>
            </a:r>
            <a:endParaRPr lang="de-DE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19EF358-60FB-427A-9BF7-418322612E8A}"/>
              </a:ext>
            </a:extLst>
          </p:cNvPr>
          <p:cNvCxnSpPr/>
          <p:nvPr/>
        </p:nvCxnSpPr>
        <p:spPr>
          <a:xfrm>
            <a:off x="4667411" y="5570481"/>
            <a:ext cx="0" cy="472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AE4C0F7-157A-4C42-8939-962378BAFC12}"/>
              </a:ext>
            </a:extLst>
          </p:cNvPr>
          <p:cNvSpPr txBox="1"/>
          <p:nvPr/>
        </p:nvSpPr>
        <p:spPr>
          <a:xfrm>
            <a:off x="4358176" y="605396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1976</a:t>
            </a:r>
            <a:endParaRPr lang="de-D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60BEF8-71F8-4149-945C-42BB23384B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6536" y="4334591"/>
            <a:ext cx="2222492" cy="1096409"/>
          </a:xfrm>
          <a:prstGeom prst="rect">
            <a:avLst/>
          </a:prstGeom>
        </p:spPr>
      </p:pic>
      <p:pic>
        <p:nvPicPr>
          <p:cNvPr id="21" name="Content Placeholder 5">
            <a:extLst>
              <a:ext uri="{FF2B5EF4-FFF2-40B4-BE49-F238E27FC236}">
                <a16:creationId xmlns:a16="http://schemas.microsoft.com/office/drawing/2014/main" id="{49D303A1-0E2D-46A2-ADC0-7A8E2C5F4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l="39674" t="13116" r="39538" b="46305"/>
          <a:stretch/>
        </p:blipFill>
        <p:spPr>
          <a:xfrm>
            <a:off x="1329609" y="4334591"/>
            <a:ext cx="1125557" cy="1235887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250D97-9A75-427B-9717-A7F75F7F84FB}"/>
              </a:ext>
            </a:extLst>
          </p:cNvPr>
          <p:cNvSpPr txBox="1"/>
          <p:nvPr/>
        </p:nvSpPr>
        <p:spPr>
          <a:xfrm>
            <a:off x="6182030" y="598701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1982</a:t>
            </a:r>
            <a:endParaRPr lang="de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17C7BE-6D71-4279-A859-77C4260FD1BF}"/>
              </a:ext>
            </a:extLst>
          </p:cNvPr>
          <p:cNvSpPr txBox="1"/>
          <p:nvPr/>
        </p:nvSpPr>
        <p:spPr>
          <a:xfrm>
            <a:off x="6030360" y="3411261"/>
            <a:ext cx="181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10K+ words</a:t>
            </a:r>
          </a:p>
          <a:p>
            <a:r>
              <a:rPr lang="en-GB" dirty="0"/>
              <a:t>LVCSR System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8E289C-9F48-4DF8-B672-C9DD35A8E5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742" y="1389148"/>
            <a:ext cx="4875716" cy="176681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2B4E666-9A6C-4C3B-9652-7F5BC1994358}"/>
              </a:ext>
            </a:extLst>
          </p:cNvPr>
          <p:cNvCxnSpPr/>
          <p:nvPr/>
        </p:nvCxnSpPr>
        <p:spPr>
          <a:xfrm>
            <a:off x="6555782" y="5575738"/>
            <a:ext cx="0" cy="472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B9576CB-BA6F-4123-BEE8-404D2968E57F}"/>
              </a:ext>
            </a:extLst>
          </p:cNvPr>
          <p:cNvCxnSpPr/>
          <p:nvPr/>
        </p:nvCxnSpPr>
        <p:spPr>
          <a:xfrm>
            <a:off x="8799741" y="5514052"/>
            <a:ext cx="0" cy="472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CE4A995-C964-4D97-AB82-1281552E9358}"/>
              </a:ext>
            </a:extLst>
          </p:cNvPr>
          <p:cNvSpPr txBox="1"/>
          <p:nvPr/>
        </p:nvSpPr>
        <p:spPr>
          <a:xfrm>
            <a:off x="8422642" y="600165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2012</a:t>
            </a:r>
            <a:endParaRPr lang="de-DE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DCA5CA-AC80-477A-BC32-A59EEF7BA8DF}"/>
              </a:ext>
            </a:extLst>
          </p:cNvPr>
          <p:cNvSpPr txBox="1"/>
          <p:nvPr/>
        </p:nvSpPr>
        <p:spPr>
          <a:xfrm>
            <a:off x="1329609" y="6494348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Automatic Speech Recognition: A Review, </a:t>
            </a:r>
            <a:r>
              <a:rPr lang="en-US" sz="1100" b="0" i="0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  <a:t>December 2012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A2F16F-4790-4C21-A39E-45C8A27EAC1D}"/>
              </a:ext>
            </a:extLst>
          </p:cNvPr>
          <p:cNvCxnSpPr/>
          <p:nvPr/>
        </p:nvCxnSpPr>
        <p:spPr>
          <a:xfrm>
            <a:off x="2455166" y="5575738"/>
            <a:ext cx="0" cy="472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02E1328-C7DC-4AAD-8A74-AFB063122F1C}"/>
              </a:ext>
            </a:extLst>
          </p:cNvPr>
          <p:cNvCxnSpPr/>
          <p:nvPr/>
        </p:nvCxnSpPr>
        <p:spPr>
          <a:xfrm>
            <a:off x="3784725" y="5591504"/>
            <a:ext cx="0" cy="472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6BEDE1D-28EF-4A5E-B060-E806F9AED91C}"/>
              </a:ext>
            </a:extLst>
          </p:cNvPr>
          <p:cNvCxnSpPr/>
          <p:nvPr/>
        </p:nvCxnSpPr>
        <p:spPr>
          <a:xfrm>
            <a:off x="5485430" y="5591504"/>
            <a:ext cx="0" cy="472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5E77CDB-8737-4031-BEA3-DB743ABFA71E}"/>
              </a:ext>
            </a:extLst>
          </p:cNvPr>
          <p:cNvCxnSpPr/>
          <p:nvPr/>
        </p:nvCxnSpPr>
        <p:spPr>
          <a:xfrm>
            <a:off x="7515897" y="5580995"/>
            <a:ext cx="0" cy="472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3310609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CB95FA0A1D73E419A761C4FF092C51B" ma:contentTypeVersion="4" ma:contentTypeDescription="Create a new document." ma:contentTypeScope="" ma:versionID="c2ac8d38fea4389ea45ec857019874ce">
  <xsd:schema xmlns:xsd="http://www.w3.org/2001/XMLSchema" xmlns:xs="http://www.w3.org/2001/XMLSchema" xmlns:p="http://schemas.microsoft.com/office/2006/metadata/properties" xmlns:ns3="d4abf99e-59fb-446b-bd58-589613c5304d" targetNamespace="http://schemas.microsoft.com/office/2006/metadata/properties" ma:root="true" ma:fieldsID="e334a9049f2b23861d51aa0911ed6ab9" ns3:_="">
    <xsd:import namespace="d4abf99e-59fb-446b-bd58-589613c5304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abf99e-59fb-446b-bd58-589613c530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AFE9EF3-0A24-4456-981B-218F7C6E392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385DF3A-7E9C-48D6-8646-7FC5F77776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4abf99e-59fb-446b-bd58-589613c5304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794EECB-6BB7-4549-B476-1777A64E2004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d4abf99e-59fb-446b-bd58-589613c5304d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2205</Words>
  <Application>Microsoft Office PowerPoint</Application>
  <PresentationFormat>Widescreen</PresentationFormat>
  <Paragraphs>396</Paragraphs>
  <Slides>40</Slides>
  <Notes>24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4" baseType="lpstr">
      <vt:lpstr>Adobe Song Std L</vt:lpstr>
      <vt:lpstr>Adobe Thai</vt:lpstr>
      <vt:lpstr>Arial</vt:lpstr>
      <vt:lpstr>Calibri</vt:lpstr>
      <vt:lpstr>Courier New</vt:lpstr>
      <vt:lpstr>FKGrotesk</vt:lpstr>
      <vt:lpstr>Georgia</vt:lpstr>
      <vt:lpstr>Helvetica Neue</vt:lpstr>
      <vt:lpstr>inherit</vt:lpstr>
      <vt:lpstr>Lucida Grande</vt:lpstr>
      <vt:lpstr>Open Sans</vt:lpstr>
      <vt:lpstr>Roboto</vt:lpstr>
      <vt:lpstr>Univers</vt:lpstr>
      <vt:lpstr>GradientUnivers</vt:lpstr>
      <vt:lpstr>Automatic Speech Recognition</vt:lpstr>
      <vt:lpstr>What is ASR?</vt:lpstr>
      <vt:lpstr>What we expect from Speech recognition systems?</vt:lpstr>
      <vt:lpstr>Why is ASR desirable for all Languages?</vt:lpstr>
      <vt:lpstr>HISTORY OF ASR</vt:lpstr>
      <vt:lpstr>HISTORY OF ASR</vt:lpstr>
      <vt:lpstr>HISTORY OF ASR</vt:lpstr>
      <vt:lpstr>HISTORY OF ASR</vt:lpstr>
      <vt:lpstr>HISTORY OF ASR</vt:lpstr>
      <vt:lpstr>HISTORY OF ASR</vt:lpstr>
      <vt:lpstr>Industry report</vt:lpstr>
      <vt:lpstr>PowerPoint Presentation</vt:lpstr>
      <vt:lpstr>PowerPoint Presentation</vt:lpstr>
      <vt:lpstr>Challenges for Speech recognition Systems</vt:lpstr>
      <vt:lpstr>Code Switching and Code Mixing </vt:lpstr>
      <vt:lpstr>Accents in Speech Recognition</vt:lpstr>
      <vt:lpstr>Speech is really a next computer interface</vt:lpstr>
      <vt:lpstr>What we need to build a speech recognition system? </vt:lpstr>
      <vt:lpstr>Traditional Vs End to End ASR systems</vt:lpstr>
      <vt:lpstr>Feature Extraction techniques</vt:lpstr>
      <vt:lpstr>Types of ASR Systems</vt:lpstr>
      <vt:lpstr>Evaluation techniques for ASR</vt:lpstr>
      <vt:lpstr>Evaluation automatic speech recognition systems </vt:lpstr>
      <vt:lpstr>List of datasets that can be used for training ASR</vt:lpstr>
      <vt:lpstr>Can computer good at recognizing speech as human?</vt:lpstr>
      <vt:lpstr>How does human learn? </vt:lpstr>
      <vt:lpstr>Why this model (Wav2vec2.0)?</vt:lpstr>
      <vt:lpstr>Wav2vec2.0</vt:lpstr>
      <vt:lpstr>PowerPoint Presentation</vt:lpstr>
      <vt:lpstr>Wav2vec2 Models</vt:lpstr>
      <vt:lpstr>PowerPoint Presentation</vt:lpstr>
      <vt:lpstr>PowerPoint Presentation</vt:lpstr>
      <vt:lpstr>it wasn't like i was asking for the code to a nuclear bunker or anything like that but the amount of resistance i got from this. Sample-Audio-1</vt:lpstr>
      <vt:lpstr>“Oh, he has been away from New York—he has been all round the world. He doesn't know many people here, but he's very sociable, and he wants to know every one.”   Sample-Audio-2 </vt:lpstr>
      <vt:lpstr>chances are that they are rooted in the productivity crisis   Sample-Audio-3</vt:lpstr>
      <vt:lpstr>PowerPoint Presentation</vt:lpstr>
      <vt:lpstr>I am checking the performance of speech to text recognition  </vt:lpstr>
      <vt:lpstr>Learn powerful representations from speech audio</vt:lpstr>
      <vt:lpstr>Our speech is our identity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Speech Recognition</dc:title>
  <dc:creator>Iqbal Chanda</dc:creator>
  <cp:lastModifiedBy>Iqbal Chanda</cp:lastModifiedBy>
  <cp:revision>2</cp:revision>
  <dcterms:created xsi:type="dcterms:W3CDTF">2022-06-24T09:24:22Z</dcterms:created>
  <dcterms:modified xsi:type="dcterms:W3CDTF">2022-06-24T09:43:12Z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0x0101008CB95FA0A1D73E419A761C4FF092C51B</vt:lpwstr>
  </property>
</Properties>
</file>